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9" r:id="rId1"/>
  </p:sldMasterIdLst>
  <p:notesMasterIdLst>
    <p:notesMasterId r:id="rId19"/>
  </p:notesMasterIdLst>
  <p:sldIdLst>
    <p:sldId id="256" r:id="rId2"/>
    <p:sldId id="280" r:id="rId3"/>
    <p:sldId id="257" r:id="rId4"/>
    <p:sldId id="258" r:id="rId5"/>
    <p:sldId id="261" r:id="rId6"/>
    <p:sldId id="278" r:id="rId7"/>
    <p:sldId id="262" r:id="rId8"/>
    <p:sldId id="265" r:id="rId9"/>
    <p:sldId id="266" r:id="rId10"/>
    <p:sldId id="268" r:id="rId11"/>
    <p:sldId id="270" r:id="rId12"/>
    <p:sldId id="276" r:id="rId13"/>
    <p:sldId id="277" r:id="rId14"/>
    <p:sldId id="271" r:id="rId15"/>
    <p:sldId id="272" r:id="rId16"/>
    <p:sldId id="282"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p:restoredTop sz="94655"/>
  </p:normalViewPr>
  <p:slideViewPr>
    <p:cSldViewPr snapToGrid="0" snapToObjects="1">
      <p:cViewPr varScale="1">
        <p:scale>
          <a:sx n="75" d="100"/>
          <a:sy n="75" d="100"/>
        </p:scale>
        <p:origin x="176" y="4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00AFD-C41D-374C-B754-947C8B5C1214}" type="datetimeFigureOut">
              <a:rPr kumimoji="1" lang="ja-JP" altLang="en-US" smtClean="0"/>
              <a:t>2019/11/11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C54A8-82A1-F64F-AD58-EE7FB5903834}" type="slidenum">
              <a:rPr kumimoji="1" lang="ja-JP" altLang="en-US" smtClean="0"/>
              <a:t>‹#›</a:t>
            </a:fld>
            <a:endParaRPr kumimoji="1" lang="ja-JP" altLang="en-US"/>
          </a:p>
        </p:txBody>
      </p:sp>
    </p:spTree>
    <p:extLst>
      <p:ext uri="{BB962C8B-B14F-4D97-AF65-F5344CB8AC3E}">
        <p14:creationId xmlns:p14="http://schemas.microsoft.com/office/powerpoint/2010/main" val="4187412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a:t>
            </a:fld>
            <a:endParaRPr kumimoji="1" lang="ja-JP" altLang="en-US"/>
          </a:p>
        </p:txBody>
      </p:sp>
    </p:spTree>
    <p:extLst>
      <p:ext uri="{BB962C8B-B14F-4D97-AF65-F5344CB8AC3E}">
        <p14:creationId xmlns:p14="http://schemas.microsoft.com/office/powerpoint/2010/main" val="1648715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10</a:t>
            </a:fld>
            <a:endParaRPr kumimoji="1" lang="ja-JP" altLang="en-US"/>
          </a:p>
        </p:txBody>
      </p:sp>
    </p:spTree>
    <p:extLst>
      <p:ext uri="{BB962C8B-B14F-4D97-AF65-F5344CB8AC3E}">
        <p14:creationId xmlns:p14="http://schemas.microsoft.com/office/powerpoint/2010/main" val="1290806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11</a:t>
            </a:fld>
            <a:endParaRPr kumimoji="1" lang="ja-JP" altLang="en-US"/>
          </a:p>
        </p:txBody>
      </p:sp>
    </p:spTree>
    <p:extLst>
      <p:ext uri="{BB962C8B-B14F-4D97-AF65-F5344CB8AC3E}">
        <p14:creationId xmlns:p14="http://schemas.microsoft.com/office/powerpoint/2010/main" val="2541375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12</a:t>
            </a:fld>
            <a:endParaRPr kumimoji="1" lang="ja-JP" altLang="en-US"/>
          </a:p>
        </p:txBody>
      </p:sp>
    </p:spTree>
    <p:extLst>
      <p:ext uri="{BB962C8B-B14F-4D97-AF65-F5344CB8AC3E}">
        <p14:creationId xmlns:p14="http://schemas.microsoft.com/office/powerpoint/2010/main" val="465819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13</a:t>
            </a:fld>
            <a:endParaRPr kumimoji="1" lang="ja-JP" altLang="en-US"/>
          </a:p>
        </p:txBody>
      </p:sp>
    </p:spTree>
    <p:extLst>
      <p:ext uri="{BB962C8B-B14F-4D97-AF65-F5344CB8AC3E}">
        <p14:creationId xmlns:p14="http://schemas.microsoft.com/office/powerpoint/2010/main" val="2376997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14</a:t>
            </a:fld>
            <a:endParaRPr kumimoji="1" lang="ja-JP" altLang="en-US"/>
          </a:p>
        </p:txBody>
      </p:sp>
    </p:spTree>
    <p:extLst>
      <p:ext uri="{BB962C8B-B14F-4D97-AF65-F5344CB8AC3E}">
        <p14:creationId xmlns:p14="http://schemas.microsoft.com/office/powerpoint/2010/main" val="1421584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15</a:t>
            </a:fld>
            <a:endParaRPr kumimoji="1" lang="ja-JP" altLang="en-US"/>
          </a:p>
        </p:txBody>
      </p:sp>
    </p:spTree>
    <p:extLst>
      <p:ext uri="{BB962C8B-B14F-4D97-AF65-F5344CB8AC3E}">
        <p14:creationId xmlns:p14="http://schemas.microsoft.com/office/powerpoint/2010/main" val="163245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16</a:t>
            </a:fld>
            <a:endParaRPr kumimoji="1" lang="ja-JP" altLang="en-US"/>
          </a:p>
        </p:txBody>
      </p:sp>
    </p:spTree>
    <p:extLst>
      <p:ext uri="{BB962C8B-B14F-4D97-AF65-F5344CB8AC3E}">
        <p14:creationId xmlns:p14="http://schemas.microsoft.com/office/powerpoint/2010/main" val="3579397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17</a:t>
            </a:fld>
            <a:endParaRPr kumimoji="1" lang="ja-JP" altLang="en-US"/>
          </a:p>
        </p:txBody>
      </p:sp>
    </p:spTree>
    <p:extLst>
      <p:ext uri="{BB962C8B-B14F-4D97-AF65-F5344CB8AC3E}">
        <p14:creationId xmlns:p14="http://schemas.microsoft.com/office/powerpoint/2010/main" val="21929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a:latin typeface="Century" panose="02040604050505020304" pitchFamily="18" charset="0"/>
                <a:ea typeface="ＭＳ 明朝" panose="02020609040205080304" pitchFamily="17" charset="-128"/>
                <a:cs typeface="Times New Roman" panose="02020603050405020304" pitchFamily="18" charset="0"/>
              </a:rPr>
              <a:t>公益社団法人</a:t>
            </a:r>
            <a:r>
              <a:rPr lang="ja-JP" altLang="ja-JP" sz="1200">
                <a:latin typeface="Century" panose="02040604050505020304" pitchFamily="18" charset="0"/>
                <a:ea typeface="ＭＳ 明朝" panose="02020609040205080304" pitchFamily="17" charset="-128"/>
                <a:cs typeface="Times New Roman" panose="02020603050405020304" pitchFamily="18" charset="0"/>
              </a:rPr>
              <a:t>日本</a:t>
            </a:r>
            <a:r>
              <a:rPr lang="ja-JP" altLang="en-US" sz="1200">
                <a:latin typeface="Century" panose="02040604050505020304" pitchFamily="18" charset="0"/>
                <a:ea typeface="ＭＳ 明朝" panose="02020609040205080304" pitchFamily="17" charset="-128"/>
                <a:cs typeface="Times New Roman" panose="02020603050405020304" pitchFamily="18" charset="0"/>
              </a:rPr>
              <a:t>ＰＴＡ</a:t>
            </a:r>
            <a:r>
              <a:rPr lang="ja-JP" altLang="ja-JP" sz="1200">
                <a:latin typeface="Century" panose="02040604050505020304" pitchFamily="18" charset="0"/>
                <a:ea typeface="ＭＳ 明朝" panose="02020609040205080304" pitchFamily="17" charset="-128"/>
                <a:cs typeface="Times New Roman" panose="02020603050405020304" pitchFamily="18" charset="0"/>
              </a:rPr>
              <a:t>全国協議会主催の事業であり、各都道府県持回りで実行委員会を立ち上げ行われています</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br>
              <a:rPr lang="en-US" altLang="ja-JP" sz="1200" dirty="0">
                <a:latin typeface="Century" panose="02040604050505020304" pitchFamily="18" charset="0"/>
                <a:ea typeface="ＭＳ 明朝" panose="02020609040205080304" pitchFamily="17" charset="-128"/>
                <a:cs typeface="Times New Roman" panose="02020603050405020304" pitchFamily="18" charset="0"/>
              </a:rPr>
            </a:br>
            <a:r>
              <a:rPr lang="ja-JP" altLang="en-US" sz="1200">
                <a:latin typeface="ＭＳ Ｐ明朝" panose="02020600040205080304" pitchFamily="18" charset="-128"/>
                <a:ea typeface="ＭＳ Ｐ明朝" panose="02020600040205080304" pitchFamily="18" charset="-128"/>
              </a:rPr>
              <a:t>この事業では、全国各地の単位ＰＴＡ、ＰＴＡ連合会・協議会の活動状況、成果の発表が行われます。発表内容を素材として研究協議することで、新しい時代に対応できるＰＴＡを考え、社会教育団体の一員としての責任を果たしていく、というのが大会の目的です。</a:t>
            </a:r>
            <a:br>
              <a:rPr lang="en-US" altLang="ja-JP" sz="1200" kern="100" dirty="0">
                <a:latin typeface="ＭＳ Ｐ明朝" panose="02020600040205080304" pitchFamily="18" charset="-128"/>
                <a:ea typeface="ＭＳ Ｐ明朝" panose="02020600040205080304" pitchFamily="18" charset="-128"/>
                <a:cs typeface="Times New Roman" panose="02020603050405020304" pitchFamily="18" charset="0"/>
              </a:rPr>
            </a:br>
            <a:r>
              <a:rPr lang="ja-JP" altLang="ja-JP" sz="1200">
                <a:latin typeface="Century" panose="02040604050505020304" pitchFamily="18" charset="0"/>
                <a:ea typeface="ＭＳ 明朝" panose="02020609040205080304" pitchFamily="17" charset="-128"/>
                <a:cs typeface="Times New Roman" panose="02020603050405020304" pitchFamily="18" charset="0"/>
              </a:rPr>
              <a:t>そして来年２０２０年には</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r>
              <a:rPr lang="ja-JP" altLang="ja-JP" sz="1200">
                <a:latin typeface="Century" panose="02040604050505020304" pitchFamily="18" charset="0"/>
                <a:ea typeface="ＭＳ 明朝" panose="02020609040205080304" pitchFamily="17" charset="-128"/>
                <a:cs typeface="Times New Roman" panose="02020603050405020304" pitchFamily="18" charset="0"/>
              </a:rPr>
              <a:t>日本</a:t>
            </a:r>
            <a:r>
              <a:rPr lang="ja-JP" altLang="en-US" sz="1200">
                <a:latin typeface="Century" panose="02040604050505020304" pitchFamily="18" charset="0"/>
                <a:ea typeface="ＭＳ 明朝" panose="02020609040205080304" pitchFamily="17" charset="-128"/>
                <a:cs typeface="Times New Roman" panose="02020603050405020304" pitchFamily="18" charset="0"/>
              </a:rPr>
              <a:t>ＰＴＡ</a:t>
            </a:r>
            <a:r>
              <a:rPr lang="ja-JP" altLang="ja-JP" sz="1200">
                <a:latin typeface="Century" panose="02040604050505020304" pitchFamily="18" charset="0"/>
                <a:ea typeface="ＭＳ 明朝" panose="02020609040205080304" pitchFamily="17" charset="-128"/>
                <a:cs typeface="Times New Roman" panose="02020603050405020304" pitchFamily="18" charset="0"/>
              </a:rPr>
              <a:t>全国研究大会が</a:t>
            </a:r>
            <a:r>
              <a:rPr lang="ja-JP" altLang="en-US" sz="1200">
                <a:latin typeface="Century" panose="02040604050505020304" pitchFamily="18" charset="0"/>
                <a:ea typeface="ＭＳ 明朝" panose="02020609040205080304" pitchFamily="17" charset="-128"/>
                <a:cs typeface="Times New Roman" panose="02020603050405020304" pitchFamily="18" charset="0"/>
              </a:rPr>
              <a:t>、</a:t>
            </a:r>
            <a:r>
              <a:rPr lang="ja-JP" altLang="ja-JP" sz="1200">
                <a:latin typeface="Century" panose="02040604050505020304" pitchFamily="18" charset="0"/>
                <a:ea typeface="ＭＳ 明朝" panose="02020609040205080304" pitchFamily="17" charset="-128"/>
                <a:cs typeface="Times New Roman" panose="02020603050405020304" pitchFamily="18" charset="0"/>
              </a:rPr>
              <a:t>富山</a:t>
            </a:r>
            <a:r>
              <a:rPr lang="ja-JP" altLang="en-US" sz="1200">
                <a:latin typeface="Century" panose="02040604050505020304" pitchFamily="18" charset="0"/>
                <a:ea typeface="ＭＳ 明朝" panose="02020609040205080304" pitchFamily="17" charset="-128"/>
                <a:cs typeface="Times New Roman" panose="02020603050405020304" pitchFamily="18" charset="0"/>
              </a:rPr>
              <a:t>県</a:t>
            </a:r>
            <a:r>
              <a:rPr lang="ja-JP" altLang="ja-JP" sz="1200">
                <a:latin typeface="Century" panose="02040604050505020304" pitchFamily="18" charset="0"/>
                <a:ea typeface="ＭＳ 明朝" panose="02020609040205080304" pitchFamily="17" charset="-128"/>
                <a:cs typeface="Times New Roman" panose="02020603050405020304" pitchFamily="18" charset="0"/>
              </a:rPr>
              <a:t>で６８回目の大会開催予定地になります。過去をさかのぼると昭和２９年に第２回が富山開催地で６６年ぶりとなります。</a:t>
            </a:r>
            <a:endParaRPr kumimoji="1" lang="ja-JP" altLang="en-US" sz="1200"/>
          </a:p>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2</a:t>
            </a:fld>
            <a:endParaRPr kumimoji="1" lang="ja-JP" altLang="en-US"/>
          </a:p>
        </p:txBody>
      </p:sp>
    </p:spTree>
    <p:extLst>
      <p:ext uri="{BB962C8B-B14F-4D97-AF65-F5344CB8AC3E}">
        <p14:creationId xmlns:p14="http://schemas.microsoft.com/office/powerpoint/2010/main" val="248700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3</a:t>
            </a:fld>
            <a:endParaRPr kumimoji="1" lang="ja-JP" altLang="en-US"/>
          </a:p>
        </p:txBody>
      </p:sp>
    </p:spTree>
    <p:extLst>
      <p:ext uri="{BB962C8B-B14F-4D97-AF65-F5344CB8AC3E}">
        <p14:creationId xmlns:p14="http://schemas.microsoft.com/office/powerpoint/2010/main" val="3654568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4</a:t>
            </a:fld>
            <a:endParaRPr kumimoji="1" lang="ja-JP" altLang="en-US"/>
          </a:p>
        </p:txBody>
      </p:sp>
    </p:spTree>
    <p:extLst>
      <p:ext uri="{BB962C8B-B14F-4D97-AF65-F5344CB8AC3E}">
        <p14:creationId xmlns:p14="http://schemas.microsoft.com/office/powerpoint/2010/main" val="398171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5</a:t>
            </a:fld>
            <a:endParaRPr kumimoji="1" lang="ja-JP" altLang="en-US"/>
          </a:p>
        </p:txBody>
      </p:sp>
    </p:spTree>
    <p:extLst>
      <p:ext uri="{BB962C8B-B14F-4D97-AF65-F5344CB8AC3E}">
        <p14:creationId xmlns:p14="http://schemas.microsoft.com/office/powerpoint/2010/main" val="98306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6</a:t>
            </a:fld>
            <a:endParaRPr kumimoji="1" lang="ja-JP" altLang="en-US"/>
          </a:p>
        </p:txBody>
      </p:sp>
    </p:spTree>
    <p:extLst>
      <p:ext uri="{BB962C8B-B14F-4D97-AF65-F5344CB8AC3E}">
        <p14:creationId xmlns:p14="http://schemas.microsoft.com/office/powerpoint/2010/main" val="387259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7</a:t>
            </a:fld>
            <a:endParaRPr kumimoji="1" lang="ja-JP" altLang="en-US"/>
          </a:p>
        </p:txBody>
      </p:sp>
    </p:spTree>
    <p:extLst>
      <p:ext uri="{BB962C8B-B14F-4D97-AF65-F5344CB8AC3E}">
        <p14:creationId xmlns:p14="http://schemas.microsoft.com/office/powerpoint/2010/main" val="4025598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8</a:t>
            </a:fld>
            <a:endParaRPr kumimoji="1" lang="ja-JP" altLang="en-US"/>
          </a:p>
        </p:txBody>
      </p:sp>
    </p:spTree>
    <p:extLst>
      <p:ext uri="{BB962C8B-B14F-4D97-AF65-F5344CB8AC3E}">
        <p14:creationId xmlns:p14="http://schemas.microsoft.com/office/powerpoint/2010/main" val="4033592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CFC54A8-82A1-F64F-AD58-EE7FB5903834}" type="slidenum">
              <a:rPr kumimoji="1" lang="ja-JP" altLang="en-US" smtClean="0"/>
              <a:t>9</a:t>
            </a:fld>
            <a:endParaRPr kumimoji="1" lang="ja-JP" altLang="en-US"/>
          </a:p>
        </p:txBody>
      </p:sp>
    </p:spTree>
    <p:extLst>
      <p:ext uri="{BB962C8B-B14F-4D97-AF65-F5344CB8AC3E}">
        <p14:creationId xmlns:p14="http://schemas.microsoft.com/office/powerpoint/2010/main" val="15336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00303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20147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584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79527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7750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611047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93932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128808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239912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227401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37810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68663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49398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55965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32770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BD8A13-A87C-0F4C-8E6D-ADA0041E972E}" type="datetimeFigureOut">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368872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BD8A13-A87C-0F4C-8E6D-ADA0041E972E}" type="datetimeFigureOut">
              <a:rPr kumimoji="1" lang="ja-JP" altLang="en-US" smtClean="0"/>
              <a:t>2019/11/11</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11ED2D-40F9-D648-80EB-7B363F62F63A}" type="slidenum">
              <a:rPr kumimoji="1" lang="ja-JP" altLang="en-US" smtClean="0"/>
              <a:t>‹#›</a:t>
            </a:fld>
            <a:endParaRPr kumimoji="1" lang="ja-JP" altLang="en-US"/>
          </a:p>
        </p:txBody>
      </p:sp>
    </p:spTree>
    <p:extLst>
      <p:ext uri="{BB962C8B-B14F-4D97-AF65-F5344CB8AC3E}">
        <p14:creationId xmlns:p14="http://schemas.microsoft.com/office/powerpoint/2010/main" val="4262665176"/>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oyamataikai.jimdofree.com/"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D9A816-2F89-9F4F-8D84-04E7A9669FD0}"/>
              </a:ext>
            </a:extLst>
          </p:cNvPr>
          <p:cNvSpPr>
            <a:spLocks noGrp="1"/>
          </p:cNvSpPr>
          <p:nvPr>
            <p:ph type="ctrTitle"/>
          </p:nvPr>
        </p:nvSpPr>
        <p:spPr>
          <a:xfrm>
            <a:off x="4974337" y="1265314"/>
            <a:ext cx="4299666" cy="3249131"/>
          </a:xfrm>
        </p:spPr>
        <p:txBody>
          <a:bodyPr>
            <a:normAutofit/>
          </a:bodyPr>
          <a:lstStyle/>
          <a:p>
            <a:pPr algn="l">
              <a:lnSpc>
                <a:spcPct val="90000"/>
              </a:lnSpc>
            </a:pPr>
            <a:r>
              <a:rPr kumimoji="1" lang="ja-JP" altLang="en-US" sz="5400"/>
              <a:t>第</a:t>
            </a:r>
            <a:r>
              <a:rPr kumimoji="1" lang="en-US" altLang="ja-JP" sz="5400" dirty="0"/>
              <a:t>68</a:t>
            </a:r>
            <a:r>
              <a:rPr kumimoji="1" lang="ja-JP" altLang="en-US" sz="5400"/>
              <a:t>回</a:t>
            </a:r>
            <a:br>
              <a:rPr kumimoji="1" lang="en-US" altLang="ja-JP" sz="5400" dirty="0"/>
            </a:br>
            <a:r>
              <a:rPr kumimoji="1" lang="ja-JP" altLang="en-US" sz="5400"/>
              <a:t>日本</a:t>
            </a:r>
            <a:r>
              <a:rPr kumimoji="1" lang="en-US" altLang="ja-JP" sz="5400" dirty="0"/>
              <a:t>PTA</a:t>
            </a:r>
            <a:r>
              <a:rPr kumimoji="1" lang="ja-JP" altLang="en-US" sz="5400"/>
              <a:t>全国研究大会</a:t>
            </a:r>
            <a:br>
              <a:rPr kumimoji="1" lang="en-US" altLang="ja-JP" sz="5400" dirty="0"/>
            </a:br>
            <a:r>
              <a:rPr kumimoji="1" lang="ja-JP" altLang="en-US" sz="5400"/>
              <a:t>富山大会</a:t>
            </a:r>
          </a:p>
        </p:txBody>
      </p:sp>
      <p:sp>
        <p:nvSpPr>
          <p:cNvPr id="3" name="字幕 2">
            <a:extLst>
              <a:ext uri="{FF2B5EF4-FFF2-40B4-BE49-F238E27FC236}">
                <a16:creationId xmlns:a16="http://schemas.microsoft.com/office/drawing/2014/main" id="{E9B1E251-912B-F444-8F42-AFE350891DB7}"/>
              </a:ext>
            </a:extLst>
          </p:cNvPr>
          <p:cNvSpPr>
            <a:spLocks noGrp="1"/>
          </p:cNvSpPr>
          <p:nvPr>
            <p:ph type="subTitle" idx="1"/>
          </p:nvPr>
        </p:nvSpPr>
        <p:spPr>
          <a:xfrm>
            <a:off x="4974336" y="4514446"/>
            <a:ext cx="4299666" cy="871042"/>
          </a:xfrm>
        </p:spPr>
        <p:txBody>
          <a:bodyPr>
            <a:normAutofit/>
          </a:bodyPr>
          <a:lstStyle/>
          <a:p>
            <a:pPr algn="l"/>
            <a:r>
              <a:rPr kumimoji="1" lang="en-US" altLang="ja-JP" sz="1800"/>
              <a:t>2020</a:t>
            </a:r>
            <a:r>
              <a:rPr kumimoji="1" lang="ja-JP" altLang="en-US" sz="1800"/>
              <a:t>年</a:t>
            </a:r>
            <a:r>
              <a:rPr kumimoji="1" lang="en-US" altLang="ja-JP" sz="1800"/>
              <a:t>8</a:t>
            </a:r>
            <a:r>
              <a:rPr kumimoji="1" lang="ja-JP" altLang="en-US" sz="1800"/>
              <a:t>月</a:t>
            </a:r>
            <a:r>
              <a:rPr kumimoji="1" lang="en-US" altLang="ja-JP" sz="1800"/>
              <a:t>28</a:t>
            </a:r>
            <a:r>
              <a:rPr kumimoji="1" lang="ja-JP" altLang="en-US" sz="1800"/>
              <a:t>日・</a:t>
            </a:r>
            <a:r>
              <a:rPr kumimoji="1" lang="en-US" altLang="ja-JP" sz="1800"/>
              <a:t>29</a:t>
            </a:r>
            <a:r>
              <a:rPr kumimoji="1" lang="ja-JP" altLang="en-US" sz="1800"/>
              <a:t>日開催</a:t>
            </a:r>
            <a:endParaRPr kumimoji="1" lang="en-US" altLang="ja-JP" sz="1800"/>
          </a:p>
        </p:txBody>
      </p:sp>
      <p:pic>
        <p:nvPicPr>
          <p:cNvPr id="4" name="図 3" descr="テキスト が含まれている画像&#10;&#10;自動的に生成された説明">
            <a:extLst>
              <a:ext uri="{FF2B5EF4-FFF2-40B4-BE49-F238E27FC236}">
                <a16:creationId xmlns:a16="http://schemas.microsoft.com/office/drawing/2014/main" id="{F4A3C1CE-6780-4F44-9284-1BBA5C144BE6}"/>
              </a:ext>
            </a:extLst>
          </p:cNvPr>
          <p:cNvPicPr/>
          <p:nvPr/>
        </p:nvPicPr>
        <p:blipFill>
          <a:blip r:embed="rId3"/>
          <a:stretch>
            <a:fillRect/>
          </a:stretch>
        </p:blipFill>
        <p:spPr>
          <a:xfrm>
            <a:off x="888604" y="1743130"/>
            <a:ext cx="3765692" cy="3379709"/>
          </a:xfrm>
          <a:prstGeom prst="rect">
            <a:avLst/>
          </a:prstGeom>
        </p:spPr>
      </p:pic>
    </p:spTree>
    <p:extLst>
      <p:ext uri="{BB962C8B-B14F-4D97-AF65-F5344CB8AC3E}">
        <p14:creationId xmlns:p14="http://schemas.microsoft.com/office/powerpoint/2010/main" val="226886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A8A849-0A1E-5941-B3F0-F479007EA96B}"/>
              </a:ext>
            </a:extLst>
          </p:cNvPr>
          <p:cNvSpPr>
            <a:spLocks noGrp="1"/>
          </p:cNvSpPr>
          <p:nvPr>
            <p:ph type="title"/>
          </p:nvPr>
        </p:nvSpPr>
        <p:spPr/>
        <p:txBody>
          <a:bodyPr/>
          <a:lstStyle/>
          <a:p>
            <a:r>
              <a:rPr kumimoji="1" lang="ja-JP" altLang="en-US"/>
              <a:t>主催および後援</a:t>
            </a:r>
          </a:p>
        </p:txBody>
      </p:sp>
      <p:sp>
        <p:nvSpPr>
          <p:cNvPr id="3" name="コンテンツ プレースホルダー 2">
            <a:extLst>
              <a:ext uri="{FF2B5EF4-FFF2-40B4-BE49-F238E27FC236}">
                <a16:creationId xmlns:a16="http://schemas.microsoft.com/office/drawing/2014/main" id="{1748DD82-3BC5-444F-9309-60D6D9F59FAC}"/>
              </a:ext>
            </a:extLst>
          </p:cNvPr>
          <p:cNvSpPr>
            <a:spLocks noGrp="1"/>
          </p:cNvSpPr>
          <p:nvPr>
            <p:ph idx="1"/>
          </p:nvPr>
        </p:nvSpPr>
        <p:spPr>
          <a:xfrm>
            <a:off x="677333" y="1488613"/>
            <a:ext cx="9295342" cy="4612150"/>
          </a:xfrm>
        </p:spPr>
        <p:txBody>
          <a:bodyPr>
            <a:normAutofit/>
          </a:bodyPr>
          <a:lstStyle/>
          <a:p>
            <a:pPr marL="342900" lvl="0" indent="-342900" algn="l">
              <a:buFont typeface="Arial" panose="020B0604020202020204" pitchFamily="34" charset="0"/>
              <a:buChar char="•"/>
            </a:pPr>
            <a:r>
              <a:rPr kumimoji="1" lang="ja-JP" altLang="en-US" sz="2400"/>
              <a:t>主催</a:t>
            </a:r>
            <a:endParaRPr kumimoji="1" lang="en-US" altLang="ja-JP" sz="2400" dirty="0"/>
          </a:p>
          <a:p>
            <a:pPr marL="47625" lvl="1" indent="0" algn="l">
              <a:buFont typeface="Arial" panose="020B0604020202020204" pitchFamily="34" charset="0"/>
              <a:buNone/>
            </a:pPr>
            <a:r>
              <a:rPr kumimoji="1" lang="ja-JP" altLang="en-US" sz="1800"/>
              <a:t>公益社団法人日本</a:t>
            </a:r>
            <a:r>
              <a:rPr kumimoji="1" lang="en-US" altLang="ja-JP" sz="1800" dirty="0"/>
              <a:t>PTA</a:t>
            </a:r>
            <a:r>
              <a:rPr kumimoji="1" lang="ja-JP" altLang="en-US" sz="1800"/>
              <a:t>全国協議会</a:t>
            </a:r>
            <a:endParaRPr kumimoji="1" lang="en-US" altLang="ja-JP" sz="1800" dirty="0"/>
          </a:p>
          <a:p>
            <a:pPr marL="47625" lvl="1" indent="0" algn="l">
              <a:buFont typeface="Arial" panose="020B0604020202020204" pitchFamily="34" charset="0"/>
              <a:buNone/>
            </a:pPr>
            <a:r>
              <a:rPr kumimoji="1" lang="ja-JP" altLang="en-US" sz="1800"/>
              <a:t>東海北陸ブロック</a:t>
            </a:r>
            <a:r>
              <a:rPr kumimoji="1" lang="en-US" altLang="ja-JP" sz="1800" dirty="0"/>
              <a:t>PTA</a:t>
            </a:r>
            <a:r>
              <a:rPr kumimoji="1" lang="ja-JP" altLang="en-US" sz="1800"/>
              <a:t>協議会</a:t>
            </a:r>
            <a:endParaRPr kumimoji="1" lang="en-US" altLang="ja-JP" sz="1800" dirty="0"/>
          </a:p>
          <a:p>
            <a:pPr marL="47625" lvl="1" indent="0" algn="l">
              <a:buFont typeface="Arial" panose="020B0604020202020204" pitchFamily="34" charset="0"/>
              <a:buNone/>
            </a:pPr>
            <a:r>
              <a:rPr kumimoji="1" lang="ja-JP" altLang="en-US" sz="1800"/>
              <a:t>富山県</a:t>
            </a:r>
            <a:r>
              <a:rPr kumimoji="1" lang="en-US" altLang="ja-JP" sz="1800" dirty="0"/>
              <a:t>PTA</a:t>
            </a:r>
            <a:r>
              <a:rPr kumimoji="1" lang="ja-JP" altLang="en-US" sz="1800"/>
              <a:t>連合会</a:t>
            </a:r>
            <a:br>
              <a:rPr kumimoji="1" lang="en-US" altLang="ja-JP" sz="1800" dirty="0"/>
            </a:br>
            <a:endParaRPr kumimoji="1" lang="en-US" altLang="ja-JP" sz="1800" dirty="0"/>
          </a:p>
          <a:p>
            <a:pPr marL="342900" lvl="0" indent="-342900" algn="l">
              <a:buFont typeface="Arial" panose="020B0604020202020204" pitchFamily="34" charset="0"/>
              <a:buChar char="•"/>
            </a:pPr>
            <a:r>
              <a:rPr kumimoji="1" lang="ja-JP" altLang="en-US" sz="2400"/>
              <a:t>後援</a:t>
            </a:r>
          </a:p>
          <a:p>
            <a:pPr marL="0" indent="0">
              <a:buNone/>
            </a:pPr>
            <a:r>
              <a:rPr kumimoji="1" lang="ja-JP" altLang="en-US" sz="1600"/>
              <a:t>文部科学省　全国都道府県教育委員会連合会　全国連合小学校長会　全日本中学校長会　全国公立学校教頭会</a:t>
            </a:r>
            <a:endParaRPr kumimoji="1" lang="en-US" altLang="ja-JP" sz="1600" dirty="0"/>
          </a:p>
          <a:p>
            <a:pPr marL="0" indent="0">
              <a:buNone/>
            </a:pPr>
            <a:r>
              <a:rPr kumimoji="1" lang="ja-JP" altLang="en-US" sz="1600"/>
              <a:t>富山県　富山県議会　富山県教育委員会　富山県小学校長会　富山県中学校長会　富山県小中学校長協会　富山県公立小中学校教頭会　富山県高等学校</a:t>
            </a:r>
            <a:r>
              <a:rPr kumimoji="1" lang="en-US" altLang="ja-JP" sz="1600" dirty="0"/>
              <a:t>PTA</a:t>
            </a:r>
            <a:r>
              <a:rPr kumimoji="1" lang="ja-JP" altLang="en-US" sz="1600"/>
              <a:t>連合会　富山県国公立幼稚園こども園</a:t>
            </a:r>
            <a:r>
              <a:rPr kumimoji="1" lang="en-US" altLang="ja-JP" sz="1600" dirty="0"/>
              <a:t>PTA</a:t>
            </a:r>
            <a:r>
              <a:rPr kumimoji="1" lang="ja-JP" altLang="en-US" sz="1600"/>
              <a:t>連絡協議会　富山県</a:t>
            </a:r>
            <a:r>
              <a:rPr kumimoji="1" lang="en-US" altLang="ja-JP" sz="1600" dirty="0"/>
              <a:t>PTA</a:t>
            </a:r>
            <a:r>
              <a:rPr kumimoji="1" lang="ja-JP" altLang="en-US" sz="1600"/>
              <a:t>親子安全会　富山県</a:t>
            </a:r>
            <a:r>
              <a:rPr kumimoji="1" lang="en-US" altLang="ja-JP" sz="1600" dirty="0"/>
              <a:t>PTA</a:t>
            </a:r>
            <a:r>
              <a:rPr kumimoji="1" lang="ja-JP" altLang="en-US" sz="1600"/>
              <a:t>懇話会</a:t>
            </a:r>
            <a:endParaRPr kumimoji="1" lang="en-US" altLang="ja-JP" sz="1600" dirty="0"/>
          </a:p>
          <a:p>
            <a:pPr marL="0" indent="0">
              <a:buNone/>
            </a:pPr>
            <a:r>
              <a:rPr kumimoji="1" lang="ja-JP" altLang="en-US" sz="1600"/>
              <a:t>富山市　高岡市　魚津市　氷見市　滑川市　黒部市　砺波市　小矢部市　南砺市　射水市　舟橋村　上市町　立山町　入善町　朝日町　各市町村議会　各市町村教育委員会　ほか　</a:t>
            </a:r>
          </a:p>
        </p:txBody>
      </p:sp>
    </p:spTree>
    <p:extLst>
      <p:ext uri="{BB962C8B-B14F-4D97-AF65-F5344CB8AC3E}">
        <p14:creationId xmlns:p14="http://schemas.microsoft.com/office/powerpoint/2010/main" val="324918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DA9E07-63AD-D54D-98D4-33A562325B00}"/>
              </a:ext>
            </a:extLst>
          </p:cNvPr>
          <p:cNvSpPr>
            <a:spLocks noGrp="1"/>
          </p:cNvSpPr>
          <p:nvPr>
            <p:ph type="title"/>
          </p:nvPr>
        </p:nvSpPr>
        <p:spPr/>
        <p:txBody>
          <a:bodyPr/>
          <a:lstStyle/>
          <a:p>
            <a:r>
              <a:rPr kumimoji="1" lang="ja-JP" altLang="en-US"/>
              <a:t>会場別内容・領域</a:t>
            </a:r>
            <a:r>
              <a:rPr kumimoji="1" lang="en-US" altLang="ja-JP" baseline="0" dirty="0"/>
              <a:t> – </a:t>
            </a:r>
            <a:r>
              <a:rPr kumimoji="1" lang="ja-JP" altLang="en-US" baseline="0"/>
              <a:t>その</a:t>
            </a:r>
            <a:r>
              <a:rPr kumimoji="1" lang="en-US" altLang="ja-JP" baseline="0" dirty="0"/>
              <a:t>1</a:t>
            </a:r>
            <a:endParaRPr kumimoji="1" lang="ja-JP" altLang="en-US"/>
          </a:p>
        </p:txBody>
      </p:sp>
      <p:graphicFrame>
        <p:nvGraphicFramePr>
          <p:cNvPr id="5" name="コンテンツ プレースホルダー 4">
            <a:extLst>
              <a:ext uri="{FF2B5EF4-FFF2-40B4-BE49-F238E27FC236}">
                <a16:creationId xmlns:a16="http://schemas.microsoft.com/office/drawing/2014/main" id="{07B4257E-F416-574E-8056-89336698E6B0}"/>
              </a:ext>
            </a:extLst>
          </p:cNvPr>
          <p:cNvGraphicFramePr>
            <a:graphicFrameLocks noGrp="1"/>
          </p:cNvGraphicFramePr>
          <p:nvPr>
            <p:ph idx="1"/>
            <p:extLst>
              <p:ext uri="{D42A27DB-BD31-4B8C-83A1-F6EECF244321}">
                <p14:modId xmlns:p14="http://schemas.microsoft.com/office/powerpoint/2010/main" val="3270963040"/>
              </p:ext>
            </p:extLst>
          </p:nvPr>
        </p:nvGraphicFramePr>
        <p:xfrm>
          <a:off x="677863" y="1517121"/>
          <a:ext cx="8596312" cy="3937000"/>
        </p:xfrm>
        <a:graphic>
          <a:graphicData uri="http://schemas.openxmlformats.org/drawingml/2006/table">
            <a:tbl>
              <a:tblPr firstRow="1" bandRow="1">
                <a:tableStyleId>{5C22544A-7EE6-4342-B048-85BDC9FD1C3A}</a:tableStyleId>
              </a:tblPr>
              <a:tblGrid>
                <a:gridCol w="1231148">
                  <a:extLst>
                    <a:ext uri="{9D8B030D-6E8A-4147-A177-3AD203B41FA5}">
                      <a16:colId xmlns:a16="http://schemas.microsoft.com/office/drawing/2014/main" val="1309565437"/>
                    </a:ext>
                  </a:extLst>
                </a:gridCol>
                <a:gridCol w="1588168">
                  <a:extLst>
                    <a:ext uri="{9D8B030D-6E8A-4147-A177-3AD203B41FA5}">
                      <a16:colId xmlns:a16="http://schemas.microsoft.com/office/drawing/2014/main" val="2561158586"/>
                    </a:ext>
                  </a:extLst>
                </a:gridCol>
                <a:gridCol w="3031958">
                  <a:extLst>
                    <a:ext uri="{9D8B030D-6E8A-4147-A177-3AD203B41FA5}">
                      <a16:colId xmlns:a16="http://schemas.microsoft.com/office/drawing/2014/main" val="1178740220"/>
                    </a:ext>
                  </a:extLst>
                </a:gridCol>
                <a:gridCol w="2745038">
                  <a:extLst>
                    <a:ext uri="{9D8B030D-6E8A-4147-A177-3AD203B41FA5}">
                      <a16:colId xmlns:a16="http://schemas.microsoft.com/office/drawing/2014/main" val="248361651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dirty="0" err="1">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767356256"/>
                  </a:ext>
                </a:extLst>
              </a:tr>
              <a:tr h="370840">
                <a:tc>
                  <a:txBody>
                    <a:bodyPr/>
                    <a:lstStyle/>
                    <a:p>
                      <a:r>
                        <a:rPr lang="ja-JP" altLang="en-US">
                          <a:effectLst/>
                          <a:latin typeface="Helvetica" pitchFamily="2" charset="0"/>
                        </a:rPr>
                        <a:t>第１分科会</a:t>
                      </a:r>
                    </a:p>
                  </a:txBody>
                  <a:tcPr marL="38932" marR="38932" marT="0" marB="0"/>
                </a:tc>
                <a:tc>
                  <a:txBody>
                    <a:bodyPr/>
                    <a:lstStyle/>
                    <a:p>
                      <a:pPr algn="ctr"/>
                      <a:r>
                        <a:rPr lang="ja-JP" altLang="en-US">
                          <a:effectLst/>
                          <a:latin typeface="Helvetica" pitchFamily="2" charset="0"/>
                        </a:rPr>
                        <a:t>家庭教育</a:t>
                      </a:r>
                    </a:p>
                  </a:txBody>
                  <a:tcPr marL="38932" marR="38932" marT="0" marB="0"/>
                </a:tc>
                <a:tc>
                  <a:txBody>
                    <a:bodyPr/>
                    <a:lstStyle/>
                    <a:p>
                      <a:r>
                        <a:rPr lang="ja-JP" altLang="en-US">
                          <a:effectLst/>
                          <a:latin typeface="Helvetica" pitchFamily="2" charset="0"/>
                        </a:rPr>
                        <a:t>南砺市</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井波総合文化センター　大ホール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南砺市山見</a:t>
                      </a:r>
                      <a:r>
                        <a:rPr lang="en-US" altLang="ja-JP" dirty="0">
                          <a:effectLst/>
                          <a:latin typeface="Helvetica" pitchFamily="2" charset="0"/>
                        </a:rPr>
                        <a:t>1400</a:t>
                      </a:r>
                    </a:p>
                  </a:txBody>
                  <a:tcPr marL="38932" marR="38932" marT="0" marB="0"/>
                </a:tc>
                <a:extLst>
                  <a:ext uri="{0D108BD9-81ED-4DB2-BD59-A6C34878D82A}">
                    <a16:rowId xmlns:a16="http://schemas.microsoft.com/office/drawing/2014/main" val="4039233451"/>
                  </a:ext>
                </a:extLst>
              </a:tr>
              <a:tr h="370840">
                <a:tc>
                  <a:txBody>
                    <a:bodyPr/>
                    <a:lstStyle/>
                    <a:p>
                      <a:r>
                        <a:rPr lang="ja-JP" altLang="en-US">
                          <a:effectLst/>
                          <a:latin typeface="Helvetica" pitchFamily="2" charset="0"/>
                        </a:rPr>
                        <a:t>第２分科会</a:t>
                      </a:r>
                    </a:p>
                  </a:txBody>
                  <a:tcPr marL="38932" marR="38932" marT="0" marB="0"/>
                </a:tc>
                <a:tc>
                  <a:txBody>
                    <a:bodyPr/>
                    <a:lstStyle/>
                    <a:p>
                      <a:pPr algn="ctr"/>
                      <a:r>
                        <a:rPr lang="ja-JP" altLang="en-US">
                          <a:effectLst/>
                          <a:latin typeface="Helvetica" pitchFamily="2" charset="0"/>
                        </a:rPr>
                        <a:t>学校教育</a:t>
                      </a:r>
                    </a:p>
                  </a:txBody>
                  <a:tcPr marL="38932" marR="38932" marT="0" marB="0"/>
                </a:tc>
                <a:tc>
                  <a:txBody>
                    <a:bodyPr/>
                    <a:lstStyle/>
                    <a:p>
                      <a:r>
                        <a:rPr lang="ja-JP" altLang="en-US">
                          <a:effectLst/>
                          <a:latin typeface="Helvetica" pitchFamily="2" charset="0"/>
                        </a:rPr>
                        <a:t>砺波市</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砺波市文化会館　大ホール　</a:t>
                      </a:r>
                      <a:endParaRPr lang="en-US" altLang="ja-JP" dirty="0">
                        <a:effectLst/>
                        <a:latin typeface="Helvetica" pitchFamily="2" charset="0"/>
                      </a:endParaRPr>
                    </a:p>
                    <a:p>
                      <a:r>
                        <a:rPr lang="ja-JP" altLang="en-US">
                          <a:effectLst/>
                          <a:latin typeface="Helvetica" pitchFamily="2" charset="0"/>
                        </a:rPr>
                        <a:t>砺波市花園町</a:t>
                      </a:r>
                      <a:r>
                        <a:rPr lang="en-US" altLang="ja-JP" dirty="0">
                          <a:effectLst/>
                          <a:latin typeface="Helvetica" pitchFamily="2" charset="0"/>
                        </a:rPr>
                        <a:t>1-32</a:t>
                      </a:r>
                      <a:endParaRPr lang="ja-JP" altLang="en-US">
                        <a:effectLst/>
                        <a:latin typeface="Helvetica" pitchFamily="2" charset="0"/>
                      </a:endParaRPr>
                    </a:p>
                  </a:txBody>
                  <a:tcPr marL="38932" marR="38932" marT="0" marB="0"/>
                </a:tc>
                <a:extLst>
                  <a:ext uri="{0D108BD9-81ED-4DB2-BD59-A6C34878D82A}">
                    <a16:rowId xmlns:a16="http://schemas.microsoft.com/office/drawing/2014/main" val="1392395445"/>
                  </a:ext>
                </a:extLst>
              </a:tr>
              <a:tr h="370840">
                <a:tc>
                  <a:txBody>
                    <a:bodyPr/>
                    <a:lstStyle/>
                    <a:p>
                      <a:r>
                        <a:rPr lang="ja-JP" altLang="en-US">
                          <a:effectLst/>
                          <a:latin typeface="Helvetica" pitchFamily="2" charset="0"/>
                        </a:rPr>
                        <a:t>第３分科会</a:t>
                      </a:r>
                    </a:p>
                  </a:txBody>
                  <a:tcPr marL="38932" marR="38932" marT="0" marB="0"/>
                </a:tc>
                <a:tc>
                  <a:txBody>
                    <a:bodyPr/>
                    <a:lstStyle/>
                    <a:p>
                      <a:pPr algn="ctr"/>
                      <a:r>
                        <a:rPr lang="ja-JP" altLang="en-US">
                          <a:effectLst/>
                          <a:latin typeface="Helvetica" pitchFamily="2" charset="0"/>
                        </a:rPr>
                        <a:t>地域連携</a:t>
                      </a:r>
                    </a:p>
                  </a:txBody>
                  <a:tcPr marL="38932" marR="38932" marT="0" marB="0"/>
                </a:tc>
                <a:tc>
                  <a:txBody>
                    <a:bodyPr/>
                    <a:lstStyle/>
                    <a:p>
                      <a:r>
                        <a:rPr lang="ja-JP" altLang="en-US">
                          <a:effectLst/>
                          <a:latin typeface="Helvetica" pitchFamily="2" charset="0"/>
                        </a:rPr>
                        <a:t>射水市</a:t>
                      </a:r>
                      <a:r>
                        <a:rPr lang="en-US">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新湊中央文化会館</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射水市三日曽根</a:t>
                      </a:r>
                      <a:r>
                        <a:rPr lang="en-US" altLang="ja-JP" dirty="0">
                          <a:effectLst/>
                          <a:latin typeface="Helvetica" pitchFamily="2" charset="0"/>
                        </a:rPr>
                        <a:t>3-23</a:t>
                      </a:r>
                    </a:p>
                  </a:txBody>
                  <a:tcPr marL="38932" marR="38932" marT="0" marB="0"/>
                </a:tc>
                <a:extLst>
                  <a:ext uri="{0D108BD9-81ED-4DB2-BD59-A6C34878D82A}">
                    <a16:rowId xmlns:a16="http://schemas.microsoft.com/office/drawing/2014/main" val="3070124364"/>
                  </a:ext>
                </a:extLst>
              </a:tr>
              <a:tr h="370840">
                <a:tc>
                  <a:txBody>
                    <a:bodyPr/>
                    <a:lstStyle/>
                    <a:p>
                      <a:r>
                        <a:rPr lang="ja-JP" altLang="en-US">
                          <a:effectLst/>
                          <a:latin typeface="Helvetica" pitchFamily="2" charset="0"/>
                        </a:rPr>
                        <a:t>第４分科会</a:t>
                      </a:r>
                    </a:p>
                  </a:txBody>
                  <a:tcPr marL="38932" marR="38932" marT="0" marB="0"/>
                </a:tc>
                <a:tc>
                  <a:txBody>
                    <a:bodyPr/>
                    <a:lstStyle/>
                    <a:p>
                      <a:pPr algn="ctr"/>
                      <a:r>
                        <a:rPr lang="ja-JP" altLang="en-US">
                          <a:effectLst/>
                          <a:latin typeface="Helvetica" pitchFamily="2" charset="0"/>
                        </a:rPr>
                        <a:t>人権教育</a:t>
                      </a:r>
                    </a:p>
                  </a:txBody>
                  <a:tcPr marL="38932" marR="38932" marT="0" marB="0"/>
                </a:tc>
                <a:tc>
                  <a:txBody>
                    <a:bodyPr/>
                    <a:lstStyle/>
                    <a:p>
                      <a:r>
                        <a:rPr lang="ja-JP" altLang="en-US">
                          <a:effectLst/>
                          <a:latin typeface="Helvetica" pitchFamily="2" charset="0"/>
                        </a:rPr>
                        <a:t>滑川市小中学校</a:t>
                      </a:r>
                      <a:r>
                        <a:rPr lang="en-US" dirty="0">
                          <a:effectLst/>
                          <a:latin typeface="Helvetica" pitchFamily="2" charset="0"/>
                        </a:rPr>
                        <a:t>ＰＴＡ</a:t>
                      </a:r>
                      <a:r>
                        <a:rPr lang="ja-JP" altLang="en-US">
                          <a:effectLst/>
                          <a:latin typeface="Helvetica" pitchFamily="2" charset="0"/>
                        </a:rPr>
                        <a:t>連合会</a:t>
                      </a:r>
                      <a:endParaRPr lang="en-US" altLang="ja-JP" dirty="0">
                        <a:effectLst/>
                        <a:latin typeface="Helvetica" pitchFamily="2" charset="0"/>
                      </a:endParaRPr>
                    </a:p>
                    <a:p>
                      <a:r>
                        <a:rPr lang="ja-JP" altLang="en-US">
                          <a:effectLst/>
                          <a:latin typeface="Helvetica" pitchFamily="2" charset="0"/>
                        </a:rPr>
                        <a:t>立山区域</a:t>
                      </a:r>
                      <a:r>
                        <a:rPr lang="en-US" dirty="0">
                          <a:effectLst/>
                          <a:latin typeface="Helvetica" pitchFamily="2" charset="0"/>
                        </a:rPr>
                        <a:t>ＰＴＡ</a:t>
                      </a:r>
                      <a:r>
                        <a:rPr lang="ja-JP" altLang="en-US">
                          <a:effectLst/>
                          <a:latin typeface="Helvetica" pitchFamily="2" charset="0"/>
                        </a:rPr>
                        <a:t>連合会</a:t>
                      </a:r>
                      <a:endParaRPr lang="en-US" altLang="ja-JP" dirty="0">
                        <a:effectLst/>
                        <a:latin typeface="Helvetica" pitchFamily="2" charset="0"/>
                      </a:endParaRPr>
                    </a:p>
                    <a:p>
                      <a:r>
                        <a:rPr lang="ja-JP" altLang="en-US">
                          <a:effectLst/>
                          <a:latin typeface="Helvetica" pitchFamily="2" charset="0"/>
                        </a:rPr>
                        <a:t>上市町小中学校</a:t>
                      </a:r>
                      <a:r>
                        <a:rPr lang="en-US"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北アルプス文化センター</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中新川郡上市町法音寺</a:t>
                      </a:r>
                      <a:r>
                        <a:rPr lang="en-US" altLang="ja-JP" dirty="0">
                          <a:effectLst/>
                          <a:latin typeface="Helvetica" pitchFamily="2" charset="0"/>
                        </a:rPr>
                        <a:t>1</a:t>
                      </a:r>
                    </a:p>
                    <a:p>
                      <a:endParaRPr lang="ja-JP" altLang="en-US">
                        <a:effectLst/>
                        <a:latin typeface="Helvetica" pitchFamily="2" charset="0"/>
                      </a:endParaRPr>
                    </a:p>
                  </a:txBody>
                  <a:tcPr marL="38932" marR="38932" marT="0" marB="0"/>
                </a:tc>
                <a:extLst>
                  <a:ext uri="{0D108BD9-81ED-4DB2-BD59-A6C34878D82A}">
                    <a16:rowId xmlns:a16="http://schemas.microsoft.com/office/drawing/2014/main" val="278349613"/>
                  </a:ext>
                </a:extLst>
              </a:tr>
            </a:tbl>
          </a:graphicData>
        </a:graphic>
      </p:graphicFrame>
    </p:spTree>
    <p:extLst>
      <p:ext uri="{BB962C8B-B14F-4D97-AF65-F5344CB8AC3E}">
        <p14:creationId xmlns:p14="http://schemas.microsoft.com/office/powerpoint/2010/main" val="214927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FA5FA-02A8-234D-9BB0-4E35E36303BC}"/>
              </a:ext>
            </a:extLst>
          </p:cNvPr>
          <p:cNvSpPr>
            <a:spLocks noGrp="1"/>
          </p:cNvSpPr>
          <p:nvPr>
            <p:ph type="title"/>
          </p:nvPr>
        </p:nvSpPr>
        <p:spPr/>
        <p:txBody>
          <a:bodyPr/>
          <a:lstStyle/>
          <a:p>
            <a:r>
              <a:rPr lang="ja-JP" altLang="en-US"/>
              <a:t>会場別内容・領域 </a:t>
            </a:r>
            <a:r>
              <a:rPr lang="en-US" altLang="ja-JP" dirty="0"/>
              <a:t>– </a:t>
            </a:r>
            <a:r>
              <a:rPr lang="ja-JP" altLang="en-US"/>
              <a:t>その</a:t>
            </a:r>
            <a:r>
              <a:rPr lang="en-US" altLang="ja-JP" dirty="0"/>
              <a:t>2</a:t>
            </a:r>
            <a:r>
              <a:rPr lang="ja-JP" altLang="en-US"/>
              <a:t> </a:t>
            </a:r>
          </a:p>
        </p:txBody>
      </p:sp>
      <p:graphicFrame>
        <p:nvGraphicFramePr>
          <p:cNvPr id="4" name="コンテンツ プレースホルダー 3">
            <a:extLst>
              <a:ext uri="{FF2B5EF4-FFF2-40B4-BE49-F238E27FC236}">
                <a16:creationId xmlns:a16="http://schemas.microsoft.com/office/drawing/2014/main" id="{BDC49FA0-5B4D-274B-9158-FB4002C37228}"/>
              </a:ext>
            </a:extLst>
          </p:cNvPr>
          <p:cNvGraphicFramePr>
            <a:graphicFrameLocks noGrp="1"/>
          </p:cNvGraphicFramePr>
          <p:nvPr>
            <p:ph idx="1"/>
            <p:extLst>
              <p:ext uri="{D42A27DB-BD31-4B8C-83A1-F6EECF244321}">
                <p14:modId xmlns:p14="http://schemas.microsoft.com/office/powerpoint/2010/main" val="3589592546"/>
              </p:ext>
            </p:extLst>
          </p:nvPr>
        </p:nvGraphicFramePr>
        <p:xfrm>
          <a:off x="677863" y="2160588"/>
          <a:ext cx="8596318" cy="3205480"/>
        </p:xfrm>
        <a:graphic>
          <a:graphicData uri="http://schemas.openxmlformats.org/drawingml/2006/table">
            <a:tbl>
              <a:tblPr firstRow="1" bandRow="1">
                <a:tableStyleId>{5C22544A-7EE6-4342-B048-85BDC9FD1C3A}</a:tableStyleId>
              </a:tblPr>
              <a:tblGrid>
                <a:gridCol w="1263232">
                  <a:extLst>
                    <a:ext uri="{9D8B030D-6E8A-4147-A177-3AD203B41FA5}">
                      <a16:colId xmlns:a16="http://schemas.microsoft.com/office/drawing/2014/main" val="1372818944"/>
                    </a:ext>
                  </a:extLst>
                </a:gridCol>
                <a:gridCol w="1572126">
                  <a:extLst>
                    <a:ext uri="{9D8B030D-6E8A-4147-A177-3AD203B41FA5}">
                      <a16:colId xmlns:a16="http://schemas.microsoft.com/office/drawing/2014/main" val="2290570807"/>
                    </a:ext>
                  </a:extLst>
                </a:gridCol>
                <a:gridCol w="2598821">
                  <a:extLst>
                    <a:ext uri="{9D8B030D-6E8A-4147-A177-3AD203B41FA5}">
                      <a16:colId xmlns:a16="http://schemas.microsoft.com/office/drawing/2014/main" val="2502272252"/>
                    </a:ext>
                  </a:extLst>
                </a:gridCol>
                <a:gridCol w="3162139">
                  <a:extLst>
                    <a:ext uri="{9D8B030D-6E8A-4147-A177-3AD203B41FA5}">
                      <a16:colId xmlns:a16="http://schemas.microsoft.com/office/drawing/2014/main" val="246638078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3807195416"/>
                  </a:ext>
                </a:extLst>
              </a:tr>
              <a:tr h="370840">
                <a:tc>
                  <a:txBody>
                    <a:bodyPr/>
                    <a:lstStyle/>
                    <a:p>
                      <a:r>
                        <a:rPr lang="ja-JP" altLang="en-US">
                          <a:effectLst/>
                          <a:latin typeface="Helvetica" pitchFamily="2" charset="0"/>
                        </a:rPr>
                        <a:t>第５分科会</a:t>
                      </a:r>
                    </a:p>
                  </a:txBody>
                  <a:tcPr marL="38932" marR="38932" marT="0" marB="0"/>
                </a:tc>
                <a:tc>
                  <a:txBody>
                    <a:bodyPr/>
                    <a:lstStyle/>
                    <a:p>
                      <a:pPr algn="ctr"/>
                      <a:r>
                        <a:rPr lang="ja-JP" altLang="en-US">
                          <a:effectLst/>
                          <a:latin typeface="Helvetica" pitchFamily="2" charset="0"/>
                        </a:rPr>
                        <a:t>広報活動</a:t>
                      </a:r>
                    </a:p>
                  </a:txBody>
                  <a:tcPr marL="38932" marR="38932" marT="0" marB="0"/>
                </a:tc>
                <a:tc>
                  <a:txBody>
                    <a:bodyPr/>
                    <a:lstStyle/>
                    <a:p>
                      <a:r>
                        <a:rPr lang="ja-JP" altLang="en-US">
                          <a:effectLst/>
                          <a:latin typeface="Helvetica" pitchFamily="2" charset="0"/>
                        </a:rPr>
                        <a:t>小矢部市</a:t>
                      </a:r>
                      <a:r>
                        <a:rPr lang="en-US">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クロスランドおやべ　メインホール</a:t>
                      </a:r>
                      <a:endParaRPr lang="en-US" altLang="ja-JP" dirty="0">
                        <a:effectLst/>
                        <a:latin typeface="Helvetica" pitchFamily="2" charset="0"/>
                      </a:endParaRPr>
                    </a:p>
                    <a:p>
                      <a:r>
                        <a:rPr lang="ja-JP" altLang="en-US">
                          <a:effectLst/>
                          <a:latin typeface="Helvetica" pitchFamily="2" charset="0"/>
                        </a:rPr>
                        <a:t>小矢部市鷲島</a:t>
                      </a:r>
                      <a:r>
                        <a:rPr lang="en-US" altLang="ja-JP" dirty="0">
                          <a:effectLst/>
                          <a:latin typeface="Helvetica" pitchFamily="2" charset="0"/>
                        </a:rPr>
                        <a:t>10</a:t>
                      </a:r>
                      <a:r>
                        <a:rPr lang="ja-JP" altLang="en-US">
                          <a:effectLst/>
                          <a:latin typeface="Helvetica" pitchFamily="2" charset="0"/>
                        </a:rPr>
                        <a:t>番地</a:t>
                      </a:r>
                    </a:p>
                  </a:txBody>
                  <a:tcPr marL="38932" marR="38932" marT="0" marB="0"/>
                </a:tc>
                <a:extLst>
                  <a:ext uri="{0D108BD9-81ED-4DB2-BD59-A6C34878D82A}">
                    <a16:rowId xmlns:a16="http://schemas.microsoft.com/office/drawing/2014/main" val="995920099"/>
                  </a:ext>
                </a:extLst>
              </a:tr>
              <a:tr h="370840">
                <a:tc>
                  <a:txBody>
                    <a:bodyPr/>
                    <a:lstStyle/>
                    <a:p>
                      <a:r>
                        <a:rPr lang="ja-JP" altLang="en-US">
                          <a:effectLst/>
                          <a:latin typeface="Helvetica" pitchFamily="2" charset="0"/>
                        </a:rPr>
                        <a:t>第６分科会</a:t>
                      </a:r>
                    </a:p>
                  </a:txBody>
                  <a:tcPr marL="38932" marR="38932" marT="0" marB="0"/>
                </a:tc>
                <a:tc>
                  <a:txBody>
                    <a:bodyPr/>
                    <a:lstStyle/>
                    <a:p>
                      <a:pPr algn="ctr"/>
                      <a:r>
                        <a:rPr lang="ja-JP" altLang="en-US">
                          <a:effectLst/>
                          <a:latin typeface="Helvetica" pitchFamily="2" charset="0"/>
                        </a:rPr>
                        <a:t>学校統廃合</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魚津市</a:t>
                      </a:r>
                      <a:r>
                        <a:rPr lang="en-US" altLang="ja-JP" dirty="0">
                          <a:effectLst/>
                          <a:latin typeface="Helvetica" pitchFamily="2" charset="0"/>
                        </a:rPr>
                        <a:t>ＰＴＡ</a:t>
                      </a:r>
                      <a:r>
                        <a:rPr lang="ja-JP" altLang="en-US">
                          <a:effectLst/>
                          <a:latin typeface="Helvetica" pitchFamily="2" charset="0"/>
                        </a:rPr>
                        <a:t>連合会</a:t>
                      </a:r>
                    </a:p>
                    <a:p>
                      <a:endParaRPr lang="ja-JP" altLang="en-US">
                        <a:effectLst/>
                        <a:latin typeface="Helvetica" pitchFamily="2" charset="0"/>
                      </a:endParaRP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新川文化ホール　大ホール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魚津市宮津</a:t>
                      </a:r>
                      <a:r>
                        <a:rPr lang="en-US" altLang="ja-JP" dirty="0">
                          <a:effectLst/>
                          <a:latin typeface="Helvetica" pitchFamily="2" charset="0"/>
                        </a:rPr>
                        <a:t>110</a:t>
                      </a:r>
                      <a:endParaRPr lang="ja-JP" altLang="en-US">
                        <a:effectLst/>
                        <a:latin typeface="Helvetica" pitchFamily="2" charset="0"/>
                      </a:endParaRPr>
                    </a:p>
                  </a:txBody>
                  <a:tcPr marL="38932" marR="38932" marT="0" marB="0"/>
                </a:tc>
                <a:extLst>
                  <a:ext uri="{0D108BD9-81ED-4DB2-BD59-A6C34878D82A}">
                    <a16:rowId xmlns:a16="http://schemas.microsoft.com/office/drawing/2014/main" val="2017129191"/>
                  </a:ext>
                </a:extLst>
              </a:tr>
              <a:tr h="370840">
                <a:tc>
                  <a:txBody>
                    <a:bodyPr/>
                    <a:lstStyle/>
                    <a:p>
                      <a:r>
                        <a:rPr lang="ja-JP" altLang="en-US">
                          <a:effectLst/>
                          <a:latin typeface="Helvetica" pitchFamily="2" charset="0"/>
                        </a:rPr>
                        <a:t>第７分科会</a:t>
                      </a: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社会教育</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a:t>
                      </a:r>
                      <a:r>
                        <a:rPr lang="en-US" altLang="ja-JP" dirty="0">
                          <a:effectLst/>
                          <a:latin typeface="Helvetica" pitchFamily="2" charset="0"/>
                        </a:rPr>
                        <a:t>ＰＴＡ</a:t>
                      </a:r>
                      <a:r>
                        <a:rPr lang="ja-JP" altLang="en-US">
                          <a:effectLst/>
                          <a:latin typeface="Helvetica" pitchFamily="2" charset="0"/>
                        </a:rPr>
                        <a:t>連合会</a:t>
                      </a:r>
                    </a:p>
                    <a:p>
                      <a:endParaRPr lang="ja-JP" altLang="en-US">
                        <a:effectLst/>
                        <a:latin typeface="Helvetica" pitchFamily="2" charset="0"/>
                      </a:endParaRP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氷見市ふれあいスポーツセンター</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氷見市鞍川</a:t>
                      </a:r>
                      <a:r>
                        <a:rPr lang="en-US" altLang="ja-JP" dirty="0">
                          <a:effectLst/>
                          <a:latin typeface="Helvetica" pitchFamily="2" charset="0"/>
                        </a:rPr>
                        <a:t>43-1</a:t>
                      </a:r>
                    </a:p>
                  </a:txBody>
                  <a:tcPr marL="38932" marR="38932" marT="0" marB="0"/>
                </a:tc>
                <a:extLst>
                  <a:ext uri="{0D108BD9-81ED-4DB2-BD59-A6C34878D82A}">
                    <a16:rowId xmlns:a16="http://schemas.microsoft.com/office/drawing/2014/main" val="1990281772"/>
                  </a:ext>
                </a:extLst>
              </a:tr>
              <a:tr h="370840">
                <a:tc>
                  <a:txBody>
                    <a:bodyPr/>
                    <a:lstStyle/>
                    <a:p>
                      <a:r>
                        <a:rPr lang="ja-JP" altLang="en-US">
                          <a:effectLst/>
                          <a:latin typeface="Helvetica" pitchFamily="2" charset="0"/>
                        </a:rPr>
                        <a:t>第８分科会</a:t>
                      </a:r>
                    </a:p>
                  </a:txBody>
                  <a:tcPr marL="38932" marR="38932" marT="0" marB="0"/>
                </a:tc>
                <a:tc>
                  <a:txBody>
                    <a:bodyPr/>
                    <a:lstStyle/>
                    <a:p>
                      <a:pPr algn="ctr"/>
                      <a:r>
                        <a:rPr lang="ja-JP" altLang="en-US">
                          <a:effectLst/>
                          <a:latin typeface="Helvetica" pitchFamily="2" charset="0"/>
                        </a:rPr>
                        <a:t>環境・安全</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朝日町</a:t>
                      </a:r>
                      <a:r>
                        <a:rPr lang="en-US" altLang="ja-JP" dirty="0">
                          <a:effectLst/>
                          <a:latin typeface="Helvetica" pitchFamily="2" charset="0"/>
                        </a:rPr>
                        <a:t>ＰＴＡ</a:t>
                      </a:r>
                      <a:r>
                        <a:rPr lang="ja-JP" altLang="en-US">
                          <a:effectLst/>
                          <a:latin typeface="Helvetica" pitchFamily="2" charset="0"/>
                        </a:rPr>
                        <a:t>連絡協議会</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入善町</a:t>
                      </a:r>
                      <a:r>
                        <a:rPr lang="en-US" altLang="ja-JP" dirty="0">
                          <a:effectLst/>
                          <a:latin typeface="Helvetica" pitchFamily="2" charset="0"/>
                        </a:rPr>
                        <a:t>ＰＴＡ</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入善町民会館</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下新川郡入善町入膳</a:t>
                      </a:r>
                      <a:r>
                        <a:rPr lang="en-US" altLang="ja-JP" dirty="0">
                          <a:effectLst/>
                          <a:latin typeface="Helvetica" pitchFamily="2" charset="0"/>
                        </a:rPr>
                        <a:t>3255</a:t>
                      </a:r>
                    </a:p>
                  </a:txBody>
                  <a:tcPr marL="74750" marR="74750"/>
                </a:tc>
                <a:extLst>
                  <a:ext uri="{0D108BD9-81ED-4DB2-BD59-A6C34878D82A}">
                    <a16:rowId xmlns:a16="http://schemas.microsoft.com/office/drawing/2014/main" val="3056655683"/>
                  </a:ext>
                </a:extLst>
              </a:tr>
            </a:tbl>
          </a:graphicData>
        </a:graphic>
      </p:graphicFrame>
    </p:spTree>
    <p:extLst>
      <p:ext uri="{BB962C8B-B14F-4D97-AF65-F5344CB8AC3E}">
        <p14:creationId xmlns:p14="http://schemas.microsoft.com/office/powerpoint/2010/main" val="390283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FA5FA-02A8-234D-9BB0-4E35E36303BC}"/>
              </a:ext>
            </a:extLst>
          </p:cNvPr>
          <p:cNvSpPr>
            <a:spLocks noGrp="1"/>
          </p:cNvSpPr>
          <p:nvPr>
            <p:ph type="title"/>
          </p:nvPr>
        </p:nvSpPr>
        <p:spPr/>
        <p:txBody>
          <a:bodyPr/>
          <a:lstStyle/>
          <a:p>
            <a:r>
              <a:rPr lang="ja-JP" altLang="en-US"/>
              <a:t>会場別内容・領域 </a:t>
            </a:r>
            <a:r>
              <a:rPr lang="en-US" altLang="ja-JP" dirty="0"/>
              <a:t>– </a:t>
            </a:r>
            <a:r>
              <a:rPr lang="ja-JP" altLang="en-US"/>
              <a:t>その</a:t>
            </a:r>
            <a:r>
              <a:rPr lang="en-US" altLang="ja-JP" dirty="0"/>
              <a:t>3</a:t>
            </a:r>
            <a:r>
              <a:rPr lang="ja-JP" altLang="en-US"/>
              <a:t> </a:t>
            </a:r>
          </a:p>
        </p:txBody>
      </p:sp>
      <p:graphicFrame>
        <p:nvGraphicFramePr>
          <p:cNvPr id="4" name="コンテンツ プレースホルダー 3">
            <a:extLst>
              <a:ext uri="{FF2B5EF4-FFF2-40B4-BE49-F238E27FC236}">
                <a16:creationId xmlns:a16="http://schemas.microsoft.com/office/drawing/2014/main" id="{BDC49FA0-5B4D-274B-9158-FB4002C37228}"/>
              </a:ext>
            </a:extLst>
          </p:cNvPr>
          <p:cNvGraphicFramePr>
            <a:graphicFrameLocks noGrp="1"/>
          </p:cNvGraphicFramePr>
          <p:nvPr>
            <p:ph idx="1"/>
            <p:extLst>
              <p:ext uri="{D42A27DB-BD31-4B8C-83A1-F6EECF244321}">
                <p14:modId xmlns:p14="http://schemas.microsoft.com/office/powerpoint/2010/main" val="2853970393"/>
              </p:ext>
            </p:extLst>
          </p:nvPr>
        </p:nvGraphicFramePr>
        <p:xfrm>
          <a:off x="677863" y="1703397"/>
          <a:ext cx="8596312" cy="3576320"/>
        </p:xfrm>
        <a:graphic>
          <a:graphicData uri="http://schemas.openxmlformats.org/drawingml/2006/table">
            <a:tbl>
              <a:tblPr firstRow="1" bandRow="1">
                <a:tableStyleId>{5C22544A-7EE6-4342-B048-85BDC9FD1C3A}</a:tableStyleId>
              </a:tblPr>
              <a:tblGrid>
                <a:gridCol w="1744495">
                  <a:extLst>
                    <a:ext uri="{9D8B030D-6E8A-4147-A177-3AD203B41FA5}">
                      <a16:colId xmlns:a16="http://schemas.microsoft.com/office/drawing/2014/main" val="1372818944"/>
                    </a:ext>
                  </a:extLst>
                </a:gridCol>
                <a:gridCol w="1860884">
                  <a:extLst>
                    <a:ext uri="{9D8B030D-6E8A-4147-A177-3AD203B41FA5}">
                      <a16:colId xmlns:a16="http://schemas.microsoft.com/office/drawing/2014/main" val="2290570807"/>
                    </a:ext>
                  </a:extLst>
                </a:gridCol>
                <a:gridCol w="2470484">
                  <a:extLst>
                    <a:ext uri="{9D8B030D-6E8A-4147-A177-3AD203B41FA5}">
                      <a16:colId xmlns:a16="http://schemas.microsoft.com/office/drawing/2014/main" val="2502272252"/>
                    </a:ext>
                  </a:extLst>
                </a:gridCol>
                <a:gridCol w="2520449">
                  <a:extLst>
                    <a:ext uri="{9D8B030D-6E8A-4147-A177-3AD203B41FA5}">
                      <a16:colId xmlns:a16="http://schemas.microsoft.com/office/drawing/2014/main" val="2466380780"/>
                    </a:ext>
                  </a:extLst>
                </a:gridCol>
              </a:tblGrid>
              <a:tr h="370840">
                <a:tc>
                  <a:txBody>
                    <a:bodyPr/>
                    <a:lstStyle/>
                    <a:p>
                      <a:r>
                        <a:rPr lang="ja-JP" altLang="en-US">
                          <a:effectLst/>
                          <a:latin typeface="Helvetica" pitchFamily="2" charset="0"/>
                        </a:rPr>
                        <a:t>分　科　会</a:t>
                      </a:r>
                    </a:p>
                  </a:txBody>
                  <a:tcPr marL="38932" marR="38932" marT="0" marB="0"/>
                </a:tc>
                <a:tc>
                  <a:txBody>
                    <a:bodyPr/>
                    <a:lstStyle/>
                    <a:p>
                      <a:pPr algn="ctr"/>
                      <a:r>
                        <a:rPr lang="ja-JP" altLang="en-US">
                          <a:effectLst/>
                          <a:latin typeface="Helvetica" pitchFamily="2" charset="0"/>
                        </a:rPr>
                        <a:t>日</a:t>
                      </a:r>
                      <a:r>
                        <a:rPr lang="en-US">
                          <a:effectLst/>
                          <a:latin typeface="Helvetica" pitchFamily="2" charset="0"/>
                        </a:rPr>
                        <a:t>Ｐ</a:t>
                      </a:r>
                      <a:r>
                        <a:rPr lang="ja-JP" altLang="en-US">
                          <a:effectLst/>
                          <a:latin typeface="Helvetica" pitchFamily="2" charset="0"/>
                        </a:rPr>
                        <a:t>規定領域</a:t>
                      </a:r>
                    </a:p>
                  </a:txBody>
                  <a:tcPr marL="38932" marR="38932" marT="0" marB="0"/>
                </a:tc>
                <a:tc>
                  <a:txBody>
                    <a:bodyPr/>
                    <a:lstStyle/>
                    <a:p>
                      <a:r>
                        <a:rPr lang="ja-JP" altLang="en-US">
                          <a:effectLst/>
                          <a:latin typeface="Helvetica" pitchFamily="2" charset="0"/>
                        </a:rPr>
                        <a:t>開催担当地区</a:t>
                      </a:r>
                      <a:r>
                        <a:rPr lang="en-US">
                          <a:effectLst/>
                          <a:latin typeface="Helvetica" pitchFamily="2" charset="0"/>
                        </a:rPr>
                        <a:t>Ｐ</a:t>
                      </a:r>
                      <a:r>
                        <a:rPr lang="ja-JP" altLang="en-US">
                          <a:effectLst/>
                          <a:latin typeface="Helvetica" pitchFamily="2" charset="0"/>
                        </a:rPr>
                        <a:t>連</a:t>
                      </a:r>
                    </a:p>
                  </a:txBody>
                  <a:tcPr marL="38932" marR="38932" marT="0" marB="0"/>
                </a:tc>
                <a:tc>
                  <a:txBody>
                    <a:bodyPr/>
                    <a:lstStyle/>
                    <a:p>
                      <a:r>
                        <a:rPr lang="ja-JP" altLang="en-US">
                          <a:effectLst/>
                          <a:latin typeface="Helvetica" pitchFamily="2" charset="0"/>
                        </a:rPr>
                        <a:t>会場施設名称等</a:t>
                      </a:r>
                    </a:p>
                  </a:txBody>
                  <a:tcPr marL="38932" marR="38932" marT="0" marB="0"/>
                </a:tc>
                <a:extLst>
                  <a:ext uri="{0D108BD9-81ED-4DB2-BD59-A6C34878D82A}">
                    <a16:rowId xmlns:a16="http://schemas.microsoft.com/office/drawing/2014/main" val="3807195416"/>
                  </a:ext>
                </a:extLst>
              </a:tr>
              <a:tr h="370840">
                <a:tc>
                  <a:txBody>
                    <a:bodyPr/>
                    <a:lstStyle/>
                    <a:p>
                      <a:r>
                        <a:rPr lang="ja-JP" altLang="en-US">
                          <a:effectLst/>
                          <a:latin typeface="Helvetica" pitchFamily="2" charset="0"/>
                        </a:rPr>
                        <a:t>特別第１分科会</a:t>
                      </a:r>
                    </a:p>
                  </a:txBody>
                  <a:tcPr marL="38932" marR="38932" marT="0" marB="0"/>
                </a:tc>
                <a:tc>
                  <a:txBody>
                    <a:bodyPr/>
                    <a:lstStyle/>
                    <a:p>
                      <a:pPr algn="ctr"/>
                      <a:r>
                        <a:rPr lang="ja-JP" altLang="en-US">
                          <a:effectLst/>
                          <a:latin typeface="Helvetica" pitchFamily="2" charset="0"/>
                        </a:rPr>
                        <a:t>今日的課題</a:t>
                      </a:r>
                      <a:endParaRPr lang="en-US" altLang="ja-JP" dirty="0">
                        <a:effectLst/>
                        <a:latin typeface="Helvetica" pitchFamily="2" charset="0"/>
                      </a:endParaRPr>
                    </a:p>
                    <a:p>
                      <a:pPr algn="ctr"/>
                      <a:r>
                        <a:rPr lang="ja-JP" altLang="en-US">
                          <a:effectLst/>
                          <a:latin typeface="Helvetica" pitchFamily="2" charset="0"/>
                        </a:rPr>
                        <a:t>（日本</a:t>
                      </a:r>
                      <a:r>
                        <a:rPr lang="en-US" altLang="ja-JP" dirty="0">
                          <a:effectLst/>
                          <a:latin typeface="Helvetica" pitchFamily="2" charset="0"/>
                        </a:rPr>
                        <a:t>PTA</a:t>
                      </a:r>
                      <a:r>
                        <a:rPr lang="ja-JP" altLang="en-US">
                          <a:effectLst/>
                          <a:latin typeface="Helvetica" pitchFamily="2" charset="0"/>
                        </a:rPr>
                        <a:t>担当</a:t>
                      </a:r>
                      <a:r>
                        <a:rPr lang="en-US" altLang="ja-JP" dirty="0">
                          <a:effectLst/>
                          <a:latin typeface="Helvetica" pitchFamily="2" charset="0"/>
                        </a:rPr>
                        <a:t>)</a:t>
                      </a:r>
                      <a:endParaRPr lang="ja-JP" altLang="en-US">
                        <a:effectLst/>
                        <a:latin typeface="Helvetica" pitchFamily="2" charset="0"/>
                      </a:endParaRPr>
                    </a:p>
                  </a:txBody>
                  <a:tcPr marL="38932" marR="38932" marT="0" marB="0"/>
                </a:tc>
                <a:tc>
                  <a:txBody>
                    <a:bodyPr/>
                    <a:lstStyle/>
                    <a:p>
                      <a:r>
                        <a:rPr lang="ja-JP" altLang="en-US">
                          <a:effectLst/>
                          <a:latin typeface="Helvetica" pitchFamily="2" charset="0"/>
                        </a:rPr>
                        <a:t>黒部市</a:t>
                      </a:r>
                      <a:r>
                        <a:rPr lang="en-US" dirty="0">
                          <a:effectLst/>
                          <a:latin typeface="Helvetica" pitchFamily="2" charset="0"/>
                        </a:rPr>
                        <a:t>PTA</a:t>
                      </a:r>
                      <a:r>
                        <a:rPr lang="ja-JP" altLang="en-US">
                          <a:effectLst/>
                          <a:latin typeface="Helvetica" pitchFamily="2" charset="0"/>
                        </a:rPr>
                        <a:t>連絡協議会</a:t>
                      </a:r>
                    </a:p>
                  </a:txBody>
                  <a:tcPr marL="38932" marR="38932" marT="0" marB="0"/>
                </a:tc>
                <a:tc>
                  <a:txBody>
                    <a:bodyPr/>
                    <a:lstStyle/>
                    <a:p>
                      <a:r>
                        <a:rPr lang="ja-JP" altLang="en-US">
                          <a:effectLst/>
                          <a:latin typeface="Helvetica" pitchFamily="2" charset="0"/>
                        </a:rPr>
                        <a:t>黒部市国際文化センター・コラーレ</a:t>
                      </a:r>
                    </a:p>
                  </a:txBody>
                  <a:tcPr marL="38932" marR="38932" marT="0" marB="0"/>
                </a:tc>
                <a:extLst>
                  <a:ext uri="{0D108BD9-81ED-4DB2-BD59-A6C34878D82A}">
                    <a16:rowId xmlns:a16="http://schemas.microsoft.com/office/drawing/2014/main" val="995920099"/>
                  </a:ext>
                </a:extLst>
              </a:tr>
              <a:tr h="370840">
                <a:tc>
                  <a:txBody>
                    <a:bodyPr/>
                    <a:lstStyle/>
                    <a:p>
                      <a:r>
                        <a:rPr lang="ja-JP" altLang="en-US">
                          <a:effectLst/>
                          <a:latin typeface="Helvetica" pitchFamily="2" charset="0"/>
                        </a:rPr>
                        <a:t>特別第２分科会</a:t>
                      </a: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今日的課題</a:t>
                      </a:r>
                      <a:endParaRPr lang="en-US" altLang="ja-JP" dirty="0">
                        <a:effectLst/>
                        <a:latin typeface="Helvetica"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dirty="0">
                          <a:effectLst/>
                          <a:latin typeface="Helvetica" pitchFamily="2" charset="0"/>
                        </a:rPr>
                        <a:t>(</a:t>
                      </a:r>
                      <a:r>
                        <a:rPr lang="ja-JP" altLang="en-US">
                          <a:effectLst/>
                          <a:latin typeface="Helvetica" pitchFamily="2" charset="0"/>
                        </a:rPr>
                        <a:t>文部科学省協力</a:t>
                      </a:r>
                      <a:r>
                        <a:rPr lang="en-US" altLang="ja-JP" dirty="0">
                          <a:effectLst/>
                          <a:latin typeface="Helvetica" pitchFamily="2" charset="0"/>
                        </a:rPr>
                        <a:t>)</a:t>
                      </a:r>
                      <a:endParaRPr lang="ja-JP" altLang="en-US">
                        <a:effectLst/>
                        <a:latin typeface="Helvetica" pitchFamily="2" charset="0"/>
                      </a:endParaRPr>
                    </a:p>
                  </a:txBody>
                  <a:tcPr marL="38932" marR="38932" marT="0" marB="0"/>
                </a:tc>
                <a:tc>
                  <a:txBody>
                    <a:bodyPr/>
                    <a:lstStyle/>
                    <a:p>
                      <a:r>
                        <a:rPr lang="ja-JP" altLang="en-US">
                          <a:effectLst/>
                          <a:latin typeface="Helvetica" pitchFamily="2" charset="0"/>
                        </a:rPr>
                        <a:t>高岡市</a:t>
                      </a:r>
                      <a:r>
                        <a:rPr lang="en-US" dirty="0">
                          <a:effectLst/>
                          <a:latin typeface="Helvetica" pitchFamily="2" charset="0"/>
                        </a:rPr>
                        <a:t>PTA</a:t>
                      </a:r>
                      <a:r>
                        <a:rPr lang="ja-JP" altLang="en-US">
                          <a:effectLst/>
                          <a:latin typeface="Helvetica" pitchFamily="2" charset="0"/>
                        </a:rPr>
                        <a:t>連絡協議会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富山県高岡文化ホール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高岡市中川園町</a:t>
                      </a:r>
                      <a:r>
                        <a:rPr lang="en-US" altLang="ja-JP" dirty="0">
                          <a:effectLst/>
                          <a:latin typeface="Helvetica" pitchFamily="2" charset="0"/>
                        </a:rPr>
                        <a:t>13-1</a:t>
                      </a:r>
                    </a:p>
                  </a:txBody>
                  <a:tcPr marL="38932" marR="38932" marT="0" marB="0"/>
                </a:tc>
                <a:extLst>
                  <a:ext uri="{0D108BD9-81ED-4DB2-BD59-A6C34878D82A}">
                    <a16:rowId xmlns:a16="http://schemas.microsoft.com/office/drawing/2014/main" val="2017129191"/>
                  </a:ext>
                </a:extLst>
              </a:tr>
              <a:tr h="370840">
                <a:tc>
                  <a:txBody>
                    <a:bodyPr/>
                    <a:lstStyle/>
                    <a:p>
                      <a:endParaRPr lang="ja-JP" altLang="en-US">
                        <a:effectLst/>
                        <a:latin typeface="Helvetica" pitchFamily="2" charset="0"/>
                      </a:endParaRPr>
                    </a:p>
                  </a:txBody>
                  <a:tcPr marL="38932" marR="38932" marT="0" marB="0"/>
                </a:tc>
                <a:tc>
                  <a:txBody>
                    <a:bodyPr/>
                    <a:lstStyle/>
                    <a:p>
                      <a:pPr algn="ctr"/>
                      <a:endParaRPr lang="ja-JP" altLang="en-US">
                        <a:effectLst/>
                        <a:latin typeface="Helvetica" pitchFamily="2" charset="0"/>
                      </a:endParaRPr>
                    </a:p>
                  </a:txBody>
                  <a:tcPr marL="38932" marR="38932" marT="0" marB="0"/>
                </a:tc>
                <a:tc>
                  <a:txBody>
                    <a:bodyPr/>
                    <a:lstStyle/>
                    <a:p>
                      <a:endParaRPr lang="ja-JP" altLang="en-US">
                        <a:effectLst/>
                        <a:latin typeface="Helvetica" pitchFamily="2" charset="0"/>
                      </a:endParaRPr>
                    </a:p>
                  </a:txBody>
                  <a:tcPr marL="38932" marR="38932" marT="0" marB="0"/>
                </a:tc>
                <a:tc>
                  <a:txBody>
                    <a:bodyPr/>
                    <a:lstStyle/>
                    <a:p>
                      <a:endParaRPr lang="ja-JP" altLang="en-US">
                        <a:effectLst/>
                        <a:latin typeface="Helvetica" pitchFamily="2" charset="0"/>
                      </a:endParaRPr>
                    </a:p>
                  </a:txBody>
                  <a:tcPr marL="38932" marR="38932" marT="0" marB="0"/>
                </a:tc>
                <a:extLst>
                  <a:ext uri="{0D108BD9-81ED-4DB2-BD59-A6C34878D82A}">
                    <a16:rowId xmlns:a16="http://schemas.microsoft.com/office/drawing/2014/main" val="1954907095"/>
                  </a:ext>
                </a:extLst>
              </a:tr>
              <a:tr h="370840">
                <a:tc>
                  <a:txBody>
                    <a:bodyPr/>
                    <a:lstStyle/>
                    <a:p>
                      <a:r>
                        <a:rPr lang="ja-JP" altLang="en-US">
                          <a:effectLst/>
                          <a:latin typeface="Helvetica" pitchFamily="2" charset="0"/>
                        </a:rPr>
                        <a:t>全　体　会</a:t>
                      </a:r>
                    </a:p>
                  </a:txBody>
                  <a:tcPr marL="38932" marR="38932" marT="0" marB="0"/>
                </a:tc>
                <a:tc>
                  <a:txBody>
                    <a:bodyPr/>
                    <a:lstStyle/>
                    <a:p>
                      <a:pPr algn="ctr"/>
                      <a:r>
                        <a:rPr lang="ja-JP" altLang="en-US">
                          <a:effectLst/>
                          <a:latin typeface="Helvetica" pitchFamily="2" charset="0"/>
                        </a:rPr>
                        <a:t>メイン会場</a:t>
                      </a:r>
                    </a:p>
                  </a:txBody>
                  <a:tcPr marL="38932" marR="38932" marT="0" marB="0"/>
                </a:tc>
                <a:tc rowSpan="2">
                  <a:txBody>
                    <a:bodyPr/>
                    <a:lstStyle/>
                    <a:p>
                      <a:r>
                        <a:rPr lang="ja-JP" altLang="en-US">
                          <a:effectLst/>
                          <a:latin typeface="Helvetica" pitchFamily="2" charset="0"/>
                        </a:rPr>
                        <a:t>富山市</a:t>
                      </a:r>
                      <a:r>
                        <a:rPr lang="en-US" dirty="0">
                          <a:effectLst/>
                          <a:latin typeface="Helvetica" pitchFamily="2" charset="0"/>
                        </a:rPr>
                        <a:t>PTA</a:t>
                      </a:r>
                      <a:r>
                        <a:rPr lang="ja-JP" altLang="en-US">
                          <a:effectLst/>
                          <a:latin typeface="Helvetica" pitchFamily="2" charset="0"/>
                        </a:rPr>
                        <a:t>連絡協議会</a:t>
                      </a:r>
                      <a:endParaRPr lang="en-US" altLang="ja-JP" dirty="0">
                        <a:effectLst/>
                        <a:latin typeface="Helvetica" pitchFamily="2" charset="0"/>
                      </a:endParaRPr>
                    </a:p>
                    <a:p>
                      <a:r>
                        <a:rPr lang="ja-JP" altLang="en-US">
                          <a:effectLst/>
                          <a:latin typeface="Helvetica" pitchFamily="2" charset="0"/>
                        </a:rPr>
                        <a:t>第</a:t>
                      </a:r>
                      <a:r>
                        <a:rPr lang="en-US" altLang="ja-JP" dirty="0">
                          <a:effectLst/>
                          <a:latin typeface="Helvetica" pitchFamily="2" charset="0"/>
                        </a:rPr>
                        <a:t>68</a:t>
                      </a:r>
                      <a:r>
                        <a:rPr lang="ja-JP" altLang="en-US">
                          <a:effectLst/>
                          <a:latin typeface="Helvetica" pitchFamily="2" charset="0"/>
                        </a:rPr>
                        <a:t>回日本</a:t>
                      </a:r>
                      <a:r>
                        <a:rPr lang="en-US" dirty="0">
                          <a:effectLst/>
                          <a:latin typeface="Helvetica" pitchFamily="2" charset="0"/>
                        </a:rPr>
                        <a:t>PTA</a:t>
                      </a:r>
                      <a:r>
                        <a:rPr lang="ja-JP" altLang="en-US">
                          <a:effectLst/>
                          <a:latin typeface="Helvetica" pitchFamily="2" charset="0"/>
                        </a:rPr>
                        <a:t>全国研究大会富山大会実行員会</a:t>
                      </a:r>
                      <a:endParaRPr lang="en-US" altLang="ja-JP" dirty="0">
                        <a:effectLst/>
                        <a:latin typeface="Helvetica" pitchFamily="2" charset="0"/>
                      </a:endParaRPr>
                    </a:p>
                    <a:p>
                      <a:r>
                        <a:rPr lang="ja-JP" altLang="en-US">
                          <a:effectLst/>
                          <a:latin typeface="Helvetica" pitchFamily="2" charset="0"/>
                        </a:rPr>
                        <a:t>富山県</a:t>
                      </a:r>
                      <a:r>
                        <a:rPr lang="en-US" dirty="0">
                          <a:effectLst/>
                          <a:latin typeface="Helvetica" pitchFamily="2" charset="0"/>
                        </a:rPr>
                        <a:t>PTA</a:t>
                      </a:r>
                      <a:r>
                        <a:rPr lang="ja-JP" altLang="en-US">
                          <a:effectLst/>
                          <a:latin typeface="Helvetica" pitchFamily="2" charset="0"/>
                        </a:rPr>
                        <a:t>連合会</a:t>
                      </a:r>
                    </a:p>
                  </a:txBody>
                  <a:tcPr marL="38932" marR="389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富山市総合体育館</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富山市湊入船町</a:t>
                      </a:r>
                      <a:r>
                        <a:rPr lang="en-US" altLang="ja-JP" dirty="0">
                          <a:effectLst/>
                          <a:latin typeface="Helvetica" pitchFamily="2" charset="0"/>
                        </a:rPr>
                        <a:t>12-1</a:t>
                      </a:r>
                    </a:p>
                    <a:p>
                      <a:endParaRPr lang="ja-JP" altLang="en-US">
                        <a:effectLst/>
                        <a:latin typeface="Helvetica" pitchFamily="2" charset="0"/>
                      </a:endParaRPr>
                    </a:p>
                  </a:txBody>
                  <a:tcPr marL="38932" marR="38932" marT="0" marB="0"/>
                </a:tc>
                <a:extLst>
                  <a:ext uri="{0D108BD9-81ED-4DB2-BD59-A6C34878D82A}">
                    <a16:rowId xmlns:a16="http://schemas.microsoft.com/office/drawing/2014/main" val="564435730"/>
                  </a:ext>
                </a:extLst>
              </a:tr>
              <a:tr h="720355">
                <a:tc>
                  <a:txBody>
                    <a:bodyPr/>
                    <a:lstStyle/>
                    <a:p>
                      <a:endParaRPr lang="en-US" altLang="ja-JP" dirty="0">
                        <a:effectLst/>
                        <a:latin typeface="Helvetica" pitchFamily="2" charset="0"/>
                      </a:endParaRPr>
                    </a:p>
                  </a:txBody>
                  <a:tcPr marL="38932" marR="38932"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サテライト会場</a:t>
                      </a:r>
                    </a:p>
                    <a:p>
                      <a:pPr algn="ctr"/>
                      <a:endParaRPr kumimoji="1" lang="ja-JP" altLang="en-US"/>
                    </a:p>
                  </a:txBody>
                  <a:tcPr marL="74750" marR="74750"/>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富山市芸術文化ホール</a:t>
                      </a:r>
                      <a:endParaRPr lang="en-US" altLang="ja-JP"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　</a:t>
                      </a:r>
                      <a:r>
                        <a:rPr lang="en-US" altLang="ja-JP" dirty="0">
                          <a:effectLst/>
                          <a:latin typeface="Helvetica" pitchFamily="2" charset="0"/>
                        </a:rPr>
                        <a:t>(</a:t>
                      </a:r>
                      <a:r>
                        <a:rPr lang="ja-JP" altLang="en-US">
                          <a:effectLst/>
                          <a:latin typeface="Helvetica" pitchFamily="2" charset="0"/>
                        </a:rPr>
                        <a:t>オーバードホール</a:t>
                      </a:r>
                      <a:r>
                        <a:rPr lang="en-US" altLang="ja-JP" dirty="0">
                          <a:effectLst/>
                          <a:latin typeface="Helvetica" pitchFamily="2"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effectLst/>
                          <a:latin typeface="Helvetica" pitchFamily="2" charset="0"/>
                        </a:rPr>
                        <a:t>富山市牛島町</a:t>
                      </a:r>
                      <a:r>
                        <a:rPr lang="en-US" altLang="ja-JP" dirty="0">
                          <a:effectLst/>
                          <a:latin typeface="Helvetica" pitchFamily="2" charset="0"/>
                        </a:rPr>
                        <a:t>9-28</a:t>
                      </a:r>
                    </a:p>
                  </a:txBody>
                  <a:tcPr marL="74750" marR="74750"/>
                </a:tc>
                <a:extLst>
                  <a:ext uri="{0D108BD9-81ED-4DB2-BD59-A6C34878D82A}">
                    <a16:rowId xmlns:a16="http://schemas.microsoft.com/office/drawing/2014/main" val="1573790232"/>
                  </a:ext>
                </a:extLst>
              </a:tr>
            </a:tbl>
          </a:graphicData>
        </a:graphic>
      </p:graphicFrame>
    </p:spTree>
    <p:extLst>
      <p:ext uri="{BB962C8B-B14F-4D97-AF65-F5344CB8AC3E}">
        <p14:creationId xmlns:p14="http://schemas.microsoft.com/office/powerpoint/2010/main" val="276635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1D342-EDEC-AA41-8B02-E33417C32B74}"/>
              </a:ext>
            </a:extLst>
          </p:cNvPr>
          <p:cNvSpPr>
            <a:spLocks noGrp="1"/>
          </p:cNvSpPr>
          <p:nvPr>
            <p:ph type="title"/>
          </p:nvPr>
        </p:nvSpPr>
        <p:spPr/>
        <p:txBody>
          <a:bodyPr/>
          <a:lstStyle/>
          <a:p>
            <a:r>
              <a:rPr kumimoji="1" lang="ja-JP" altLang="en-US"/>
              <a:t>参加人員</a:t>
            </a:r>
          </a:p>
        </p:txBody>
      </p:sp>
      <p:sp>
        <p:nvSpPr>
          <p:cNvPr id="3" name="コンテンツ プレースホルダー 2">
            <a:extLst>
              <a:ext uri="{FF2B5EF4-FFF2-40B4-BE49-F238E27FC236}">
                <a16:creationId xmlns:a16="http://schemas.microsoft.com/office/drawing/2014/main" id="{3AF7B333-F476-E643-939A-8AB1B817E19C}"/>
              </a:ext>
            </a:extLst>
          </p:cNvPr>
          <p:cNvSpPr>
            <a:spLocks noGrp="1"/>
          </p:cNvSpPr>
          <p:nvPr>
            <p:ph idx="1"/>
          </p:nvPr>
        </p:nvSpPr>
        <p:spPr>
          <a:xfrm>
            <a:off x="677334" y="1528763"/>
            <a:ext cx="8596668" cy="4512599"/>
          </a:xfrm>
        </p:spPr>
        <p:txBody>
          <a:bodyPr>
            <a:noAutofit/>
          </a:bodyPr>
          <a:lstStyle/>
          <a:p>
            <a:r>
              <a:rPr kumimoji="1" lang="ja-JP" altLang="en-US" sz="3600"/>
              <a:t>全国小・中学校</a:t>
            </a:r>
            <a:r>
              <a:rPr kumimoji="1" lang="en-US" altLang="ja-JP" sz="3600" dirty="0"/>
              <a:t>PTA</a:t>
            </a:r>
            <a:r>
              <a:rPr kumimoji="1" lang="ja-JP" altLang="en-US" sz="3600"/>
              <a:t>会員及び教育関係者　約</a:t>
            </a:r>
            <a:r>
              <a:rPr kumimoji="1" lang="en-US" altLang="ja-JP" sz="3600" dirty="0"/>
              <a:t>8,000</a:t>
            </a:r>
            <a:r>
              <a:rPr kumimoji="1" lang="ja-JP" altLang="en-US" sz="3600"/>
              <a:t>人の予定</a:t>
            </a:r>
            <a:endParaRPr kumimoji="1" lang="en-US" altLang="ja-JP" sz="3600" dirty="0"/>
          </a:p>
          <a:p>
            <a:r>
              <a:rPr kumimoji="1" lang="ja-JP" altLang="en-US" sz="3600"/>
              <a:t>内訳</a:t>
            </a:r>
            <a:endParaRPr kumimoji="1" lang="en-US" altLang="ja-JP" sz="3600" dirty="0"/>
          </a:p>
          <a:p>
            <a:pPr lvl="1"/>
            <a:r>
              <a:rPr kumimoji="1" lang="ja-JP" altLang="en-US" sz="3600"/>
              <a:t>東海北陸ブロック</a:t>
            </a:r>
            <a:r>
              <a:rPr kumimoji="1" lang="en-US" altLang="ja-JP" sz="3600" dirty="0"/>
              <a:t>	2,000</a:t>
            </a:r>
            <a:r>
              <a:rPr kumimoji="1" lang="ja-JP" altLang="en-US" sz="3600"/>
              <a:t>人</a:t>
            </a:r>
            <a:endParaRPr kumimoji="1" lang="en-US" altLang="ja-JP" sz="3600" dirty="0"/>
          </a:p>
          <a:p>
            <a:pPr lvl="1"/>
            <a:r>
              <a:rPr kumimoji="1" lang="ja-JP" altLang="en-US" sz="3600"/>
              <a:t>東海北陸ブロック以外</a:t>
            </a:r>
            <a:r>
              <a:rPr kumimoji="1" lang="en-US" altLang="ja-JP" sz="3600" dirty="0"/>
              <a:t>	2,000</a:t>
            </a:r>
            <a:r>
              <a:rPr kumimoji="1" lang="ja-JP" altLang="en-US" sz="3600"/>
              <a:t>人</a:t>
            </a:r>
            <a:endParaRPr kumimoji="1" lang="en-US" altLang="ja-JP" sz="3600" dirty="0"/>
          </a:p>
          <a:p>
            <a:pPr lvl="1"/>
            <a:r>
              <a:rPr lang="ja-JP" altLang="en-US" sz="3600"/>
              <a:t>富山県</a:t>
            </a:r>
            <a:r>
              <a:rPr lang="en-US" altLang="ja-JP" sz="3600" dirty="0"/>
              <a:t>P	4,000</a:t>
            </a:r>
            <a:r>
              <a:rPr lang="ja-JP" altLang="en-US" sz="3600"/>
              <a:t>人</a:t>
            </a:r>
            <a:endParaRPr lang="en-US" altLang="ja-JP" sz="3600" dirty="0"/>
          </a:p>
          <a:p>
            <a:pPr marL="457200" lvl="1" indent="0">
              <a:buNone/>
            </a:pPr>
            <a:r>
              <a:rPr lang="en-US" altLang="ja-JP" sz="3600" dirty="0"/>
              <a:t>      (</a:t>
            </a:r>
            <a:r>
              <a:rPr lang="ja-JP" altLang="en-US" sz="3600"/>
              <a:t>うち</a:t>
            </a:r>
            <a:r>
              <a:rPr lang="en-US" altLang="ja-JP" sz="3600" dirty="0"/>
              <a:t> </a:t>
            </a:r>
            <a:r>
              <a:rPr lang="ja-JP" altLang="en-US" sz="3600"/>
              <a:t>富山市</a:t>
            </a:r>
            <a:r>
              <a:rPr lang="en-US" altLang="ja-JP" sz="3600" dirty="0"/>
              <a:t>P  1,400</a:t>
            </a:r>
            <a:r>
              <a:rPr lang="ja-JP" altLang="en-US" sz="3600"/>
              <a:t>人</a:t>
            </a:r>
            <a:r>
              <a:rPr lang="en-US" altLang="ja-JP" sz="3600" dirty="0"/>
              <a:t>)</a:t>
            </a:r>
          </a:p>
        </p:txBody>
      </p:sp>
    </p:spTree>
    <p:extLst>
      <p:ext uri="{BB962C8B-B14F-4D97-AF65-F5344CB8AC3E}">
        <p14:creationId xmlns:p14="http://schemas.microsoft.com/office/powerpoint/2010/main" val="2429763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72783-579E-364E-B323-E9A8C0562160}"/>
              </a:ext>
            </a:extLst>
          </p:cNvPr>
          <p:cNvSpPr>
            <a:spLocks noGrp="1"/>
          </p:cNvSpPr>
          <p:nvPr>
            <p:ph type="title"/>
          </p:nvPr>
        </p:nvSpPr>
        <p:spPr/>
        <p:txBody>
          <a:bodyPr/>
          <a:lstStyle/>
          <a:p>
            <a:r>
              <a:rPr kumimoji="1" lang="ja-JP" altLang="en-US"/>
              <a:t>大会参加費</a:t>
            </a:r>
          </a:p>
        </p:txBody>
      </p:sp>
      <p:sp>
        <p:nvSpPr>
          <p:cNvPr id="3" name="コンテンツ プレースホルダー 2">
            <a:extLst>
              <a:ext uri="{FF2B5EF4-FFF2-40B4-BE49-F238E27FC236}">
                <a16:creationId xmlns:a16="http://schemas.microsoft.com/office/drawing/2014/main" id="{201CE1DF-4A09-BC43-A26E-C4835E7E2C89}"/>
              </a:ext>
            </a:extLst>
          </p:cNvPr>
          <p:cNvSpPr>
            <a:spLocks noGrp="1"/>
          </p:cNvSpPr>
          <p:nvPr>
            <p:ph idx="1"/>
          </p:nvPr>
        </p:nvSpPr>
        <p:spPr>
          <a:xfrm>
            <a:off x="677334" y="1557339"/>
            <a:ext cx="8596668" cy="4484024"/>
          </a:xfrm>
        </p:spPr>
        <p:txBody>
          <a:bodyPr>
            <a:noAutofit/>
          </a:bodyPr>
          <a:lstStyle/>
          <a:p>
            <a:r>
              <a:rPr kumimoji="1" lang="ja-JP" altLang="en-US" sz="3200"/>
              <a:t>お一人</a:t>
            </a:r>
            <a:r>
              <a:rPr kumimoji="1" lang="en-US" altLang="ja-JP" sz="3200" dirty="0"/>
              <a:t> 5,000</a:t>
            </a:r>
            <a:r>
              <a:rPr kumimoji="1" lang="ja-JP" altLang="en-US" sz="3200"/>
              <a:t>円</a:t>
            </a:r>
            <a:endParaRPr kumimoji="1" lang="en-US" altLang="ja-JP" sz="3200" dirty="0"/>
          </a:p>
          <a:p>
            <a:r>
              <a:rPr kumimoji="1" lang="en-US" altLang="ja-JP" sz="3200" dirty="0"/>
              <a:t>※</a:t>
            </a:r>
            <a:r>
              <a:rPr kumimoji="1" lang="ja-JP" altLang="en-US" sz="3200"/>
              <a:t>参加費は、分科会・全体会の</a:t>
            </a:r>
            <a:r>
              <a:rPr kumimoji="1" lang="en-US" altLang="ja-JP" sz="3200" dirty="0"/>
              <a:t>2</a:t>
            </a:r>
            <a:r>
              <a:rPr kumimoji="1" lang="ja-JP" altLang="en-US" sz="3200"/>
              <a:t>日間をとおしての金額です。</a:t>
            </a:r>
            <a:endParaRPr kumimoji="1" lang="en-US" altLang="ja-JP" sz="3200" dirty="0"/>
          </a:p>
          <a:p>
            <a:r>
              <a:rPr kumimoji="1" lang="en-US" altLang="ja-JP" sz="3200" dirty="0"/>
              <a:t>※</a:t>
            </a:r>
            <a:r>
              <a:rPr kumimoji="1" lang="ja-JP" altLang="en-US" sz="3200"/>
              <a:t>大会の一部または全部に不参加の場合でも、参加費の返金はいたしません。</a:t>
            </a:r>
            <a:endParaRPr kumimoji="1" lang="en-US" altLang="ja-JP" sz="3200" dirty="0"/>
          </a:p>
          <a:p>
            <a:endParaRPr kumimoji="1" lang="en-US" altLang="ja-JP" sz="3200" dirty="0"/>
          </a:p>
          <a:p>
            <a:pPr algn="l"/>
            <a:r>
              <a:rPr kumimoji="1" lang="en-US" altLang="ja-JP" sz="3200" dirty="0"/>
              <a:t>(</a:t>
            </a:r>
            <a:r>
              <a:rPr kumimoji="1" lang="ja-JP" altLang="en-US" sz="3200"/>
              <a:t>富山市</a:t>
            </a:r>
            <a:r>
              <a:rPr kumimoji="1" lang="en-US" altLang="ja-JP" sz="3200" dirty="0"/>
              <a:t>PTA</a:t>
            </a:r>
            <a:r>
              <a:rPr kumimoji="1" lang="ja-JP" altLang="en-US" sz="3200"/>
              <a:t>連絡協議会として、この参加費を</a:t>
            </a:r>
            <a:r>
              <a:rPr lang="ja-JP" altLang="en-US" sz="3200"/>
              <a:t>全額</a:t>
            </a:r>
            <a:r>
              <a:rPr kumimoji="1" lang="ja-JP" altLang="en-US" sz="3200"/>
              <a:t>負担いたします。</a:t>
            </a:r>
            <a:r>
              <a:rPr kumimoji="1" lang="en-US" altLang="ja-JP" sz="3200" dirty="0"/>
              <a:t>)</a:t>
            </a:r>
            <a:endParaRPr kumimoji="1" lang="ja-JP" altLang="en-US" sz="3200"/>
          </a:p>
        </p:txBody>
      </p:sp>
    </p:spTree>
    <p:extLst>
      <p:ext uri="{BB962C8B-B14F-4D97-AF65-F5344CB8AC3E}">
        <p14:creationId xmlns:p14="http://schemas.microsoft.com/office/powerpoint/2010/main" val="4286021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0497E8-822C-164B-B791-C5C1CDCA8BB2}"/>
              </a:ext>
            </a:extLst>
          </p:cNvPr>
          <p:cNvSpPr>
            <a:spLocks noGrp="1"/>
          </p:cNvSpPr>
          <p:nvPr>
            <p:ph type="title"/>
          </p:nvPr>
        </p:nvSpPr>
        <p:spPr/>
        <p:txBody>
          <a:bodyPr/>
          <a:lstStyle/>
          <a:p>
            <a:pPr lvl="0"/>
            <a:r>
              <a:rPr kumimoji="1" lang="ja-JP" altLang="en-US" sz="3600" kern="1200">
                <a:solidFill>
                  <a:schemeClr val="accent1"/>
                </a:solidFill>
                <a:effectLst/>
                <a:latin typeface="+mj-lt"/>
                <a:ea typeface="+mj-ea"/>
                <a:cs typeface="+mj-cs"/>
              </a:rPr>
              <a:t>参</a:t>
            </a:r>
            <a:r>
              <a:rPr kumimoji="1" lang="ja-JP" altLang="ja-JP" sz="3600" kern="1200">
                <a:solidFill>
                  <a:schemeClr val="accent1"/>
                </a:solidFill>
                <a:effectLst/>
                <a:latin typeface="+mj-lt"/>
                <a:ea typeface="+mj-ea"/>
                <a:cs typeface="+mj-cs"/>
              </a:rPr>
              <a:t>加者募集について</a:t>
            </a:r>
            <a:endParaRPr kumimoji="1" lang="ja-JP" altLang="en-US"/>
          </a:p>
        </p:txBody>
      </p:sp>
      <p:sp>
        <p:nvSpPr>
          <p:cNvPr id="3" name="コンテンツ プレースホルダー 2">
            <a:extLst>
              <a:ext uri="{FF2B5EF4-FFF2-40B4-BE49-F238E27FC236}">
                <a16:creationId xmlns:a16="http://schemas.microsoft.com/office/drawing/2014/main" id="{B49AE233-AB50-8444-9755-6C7DF31C51B8}"/>
              </a:ext>
            </a:extLst>
          </p:cNvPr>
          <p:cNvSpPr>
            <a:spLocks noGrp="1"/>
          </p:cNvSpPr>
          <p:nvPr>
            <p:ph idx="1"/>
          </p:nvPr>
        </p:nvSpPr>
        <p:spPr>
          <a:xfrm>
            <a:off x="677334" y="1620253"/>
            <a:ext cx="9108350" cy="4421109"/>
          </a:xfrm>
        </p:spPr>
        <p:txBody>
          <a:bodyPr>
            <a:normAutofit fontScale="92500" lnSpcReduction="10000"/>
          </a:bodyPr>
          <a:lstStyle/>
          <a:p>
            <a:pPr lvl="0"/>
            <a:r>
              <a:rPr kumimoji="1" lang="ja-JP" altLang="ja-JP" sz="3500" b="1">
                <a:effectLst/>
              </a:rPr>
              <a:t>富山市から</a:t>
            </a:r>
            <a:r>
              <a:rPr kumimoji="1" lang="en-US" altLang="ja-JP" sz="3500" b="1" dirty="0">
                <a:effectLst/>
              </a:rPr>
              <a:t>1400</a:t>
            </a:r>
            <a:r>
              <a:rPr kumimoji="1" lang="ja-JP" altLang="ja-JP" sz="3500" b="1">
                <a:effectLst/>
              </a:rPr>
              <a:t>人</a:t>
            </a:r>
            <a:endParaRPr lang="ja-JP" altLang="ja-JP" sz="3500">
              <a:effectLst/>
            </a:endParaRPr>
          </a:p>
          <a:p>
            <a:pPr lvl="1"/>
            <a:r>
              <a:rPr kumimoji="1" lang="ja-JP" altLang="ja-JP" sz="3500">
                <a:effectLst/>
              </a:rPr>
              <a:t>広く一般会員の参加を募集</a:t>
            </a:r>
            <a:endParaRPr lang="ja-JP" altLang="ja-JP" sz="3500">
              <a:effectLst/>
            </a:endParaRPr>
          </a:p>
          <a:p>
            <a:pPr lvl="1"/>
            <a:r>
              <a:rPr kumimoji="1" lang="ja-JP" altLang="ja-JP" sz="3500">
                <a:effectLst/>
              </a:rPr>
              <a:t>参加費の</a:t>
            </a:r>
            <a:r>
              <a:rPr kumimoji="1" lang="en-US" altLang="ja-JP" sz="3500" dirty="0">
                <a:effectLst/>
              </a:rPr>
              <a:t>5000</a:t>
            </a:r>
            <a:r>
              <a:rPr kumimoji="1" lang="ja-JP" altLang="ja-JP" sz="3500">
                <a:effectLst/>
              </a:rPr>
              <a:t>円は富山市</a:t>
            </a:r>
            <a:r>
              <a:rPr kumimoji="1" lang="en-US" altLang="ja-JP" sz="3500" dirty="0">
                <a:effectLst/>
              </a:rPr>
              <a:t>P</a:t>
            </a:r>
            <a:r>
              <a:rPr kumimoji="1" lang="ja-JP" altLang="ja-JP" sz="3500">
                <a:effectLst/>
              </a:rPr>
              <a:t>連で全額負担！</a:t>
            </a:r>
            <a:endParaRPr lang="ja-JP" altLang="ja-JP" sz="3500">
              <a:effectLst/>
            </a:endParaRPr>
          </a:p>
          <a:p>
            <a:pPr lvl="0"/>
            <a:r>
              <a:rPr kumimoji="1" lang="ja-JP" altLang="ja-JP" sz="3500" b="1">
                <a:effectLst/>
              </a:rPr>
              <a:t>うち</a:t>
            </a:r>
            <a:r>
              <a:rPr kumimoji="1" lang="en-US" altLang="ja-JP" sz="3500" b="1" dirty="0">
                <a:effectLst/>
              </a:rPr>
              <a:t>300</a:t>
            </a:r>
            <a:r>
              <a:rPr kumimoji="1" lang="ja-JP" altLang="ja-JP" sz="3500" b="1">
                <a:effectLst/>
              </a:rPr>
              <a:t>人はスタッフとして活動</a:t>
            </a:r>
            <a:endParaRPr lang="ja-JP" altLang="ja-JP" sz="3500">
              <a:effectLst/>
            </a:endParaRPr>
          </a:p>
          <a:p>
            <a:pPr lvl="1"/>
            <a:r>
              <a:rPr kumimoji="1" lang="ja-JP" altLang="ja-JP" sz="3500">
                <a:effectLst/>
              </a:rPr>
              <a:t>スタッフの</a:t>
            </a:r>
            <a:r>
              <a:rPr kumimoji="1" lang="en-US" altLang="ja-JP" sz="3500" dirty="0">
                <a:effectLst/>
              </a:rPr>
              <a:t>300</a:t>
            </a:r>
            <a:r>
              <a:rPr kumimoji="1" lang="ja-JP" altLang="ja-JP" sz="3500">
                <a:effectLst/>
              </a:rPr>
              <a:t>人には市</a:t>
            </a:r>
            <a:r>
              <a:rPr kumimoji="1" lang="en-US" altLang="ja-JP" sz="3500" dirty="0">
                <a:effectLst/>
              </a:rPr>
              <a:t>P</a:t>
            </a:r>
            <a:r>
              <a:rPr kumimoji="1" lang="ja-JP" altLang="ja-JP" sz="3500">
                <a:effectLst/>
              </a:rPr>
              <a:t>連役員</a:t>
            </a:r>
            <a:r>
              <a:rPr kumimoji="1" lang="ja-JP" altLang="en-US" sz="3500">
                <a:effectLst/>
              </a:rPr>
              <a:t>・運営委員</a:t>
            </a:r>
            <a:r>
              <a:rPr kumimoji="1" lang="ja-JP" altLang="ja-JP" sz="3500">
                <a:effectLst/>
              </a:rPr>
              <a:t>・全体会</a:t>
            </a:r>
            <a:r>
              <a:rPr lang="ja-JP" altLang="en-US" sz="3500"/>
              <a:t>部会特別</a:t>
            </a:r>
            <a:r>
              <a:rPr kumimoji="1" lang="ja-JP" altLang="ja-JP" sz="3500">
                <a:effectLst/>
              </a:rPr>
              <a:t>委員を含む</a:t>
            </a:r>
            <a:br>
              <a:rPr kumimoji="1" lang="en-US" altLang="ja-JP" sz="3500" dirty="0">
                <a:effectLst/>
              </a:rPr>
            </a:br>
            <a:r>
              <a:rPr kumimoji="1" lang="en-US" altLang="ja-JP" sz="3500" dirty="0">
                <a:effectLst/>
              </a:rPr>
              <a:t>(</a:t>
            </a:r>
            <a:r>
              <a:rPr kumimoji="1" lang="ja-JP" altLang="ja-JP" sz="3500">
                <a:effectLst/>
              </a:rPr>
              <a:t>実行委員については</a:t>
            </a:r>
            <a:r>
              <a:rPr kumimoji="1" lang="en-US" altLang="ja-JP" sz="3500" dirty="0">
                <a:effectLst/>
              </a:rPr>
              <a:t>2019</a:t>
            </a:r>
            <a:r>
              <a:rPr kumimoji="1" lang="ja-JP" altLang="ja-JP" sz="3500">
                <a:effectLst/>
              </a:rPr>
              <a:t>年度より活動中</a:t>
            </a:r>
            <a:r>
              <a:rPr kumimoji="1" lang="en-US" altLang="ja-JP" sz="3500" dirty="0">
                <a:effectLst/>
              </a:rPr>
              <a:t>)</a:t>
            </a:r>
            <a:endParaRPr lang="ja-JP" altLang="ja-JP" sz="3500">
              <a:effectLst/>
            </a:endParaRPr>
          </a:p>
          <a:p>
            <a:pPr lvl="0"/>
            <a:r>
              <a:rPr kumimoji="1" lang="ja-JP" altLang="ja-JP" sz="3500" b="1">
                <a:effectLst/>
              </a:rPr>
              <a:t>参加者登録目標は別紙のとおり</a:t>
            </a:r>
            <a:endParaRPr lang="ja-JP" altLang="ja-JP" sz="3500">
              <a:effectLst/>
            </a:endParaRPr>
          </a:p>
          <a:p>
            <a:endParaRPr kumimoji="1" lang="ja-JP" altLang="en-US"/>
          </a:p>
        </p:txBody>
      </p:sp>
    </p:spTree>
    <p:extLst>
      <p:ext uri="{BB962C8B-B14F-4D97-AF65-F5344CB8AC3E}">
        <p14:creationId xmlns:p14="http://schemas.microsoft.com/office/powerpoint/2010/main" val="1906605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EB0D40EF-BA14-42F1-9492-D38C59DCAB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B2C3A70F-581F-48B1-AD94-04AF9A38D2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13EABD0F-494E-4C0C-8A0C-139AFC4283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739811F7-2462-4463-BE69-32CEBED03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D91A6F9F-54F1-461A-A043-E97203A85F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28681C3A-B98D-44BE-8120-45C3F3BA0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37478156-05FD-4D8F-AE53-B3D40AF29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A81F9C83-B446-4703-8B99-C01F0E403E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C2F5F0B6-D807-4AAE-852B-7BECE0CF4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0945AE7B-1E9E-491F-976F-1552730887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A38028DA-F87E-4372-9295-BC98DB4007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 name="タイトル 5">
            <a:extLst>
              <a:ext uri="{FF2B5EF4-FFF2-40B4-BE49-F238E27FC236}">
                <a16:creationId xmlns:a16="http://schemas.microsoft.com/office/drawing/2014/main" id="{5F5A92E7-8D31-3742-8FBA-FB6FD61E4F91}"/>
              </a:ext>
            </a:extLst>
          </p:cNvPr>
          <p:cNvSpPr>
            <a:spLocks noGrp="1"/>
          </p:cNvSpPr>
          <p:nvPr>
            <p:ph type="title"/>
          </p:nvPr>
        </p:nvSpPr>
        <p:spPr>
          <a:xfrm>
            <a:off x="677334" y="609600"/>
            <a:ext cx="5222281" cy="1320800"/>
          </a:xfrm>
        </p:spPr>
        <p:txBody>
          <a:bodyPr vert="horz" lIns="91440" tIns="45720" rIns="91440" bIns="45720" rtlCol="0" anchor="t">
            <a:normAutofit/>
          </a:bodyPr>
          <a:lstStyle/>
          <a:p>
            <a:pPr>
              <a:lnSpc>
                <a:spcPct val="90000"/>
              </a:lnSpc>
            </a:pPr>
            <a:r>
              <a:rPr kumimoji="1" lang="ja-JP" altLang="en-US" sz="2800"/>
              <a:t>ご清聴</a:t>
            </a:r>
            <a:br>
              <a:rPr kumimoji="1" lang="en-US" altLang="ja-JP" sz="2800"/>
            </a:br>
            <a:r>
              <a:rPr kumimoji="1" lang="ja-JP" altLang="en-US" sz="2800"/>
              <a:t>ありがとう</a:t>
            </a:r>
            <a:br>
              <a:rPr kumimoji="1" lang="en-US" altLang="ja-JP" sz="2800"/>
            </a:br>
            <a:r>
              <a:rPr kumimoji="1" lang="ja-JP" altLang="en-US" sz="2800"/>
              <a:t>ございました。</a:t>
            </a:r>
          </a:p>
        </p:txBody>
      </p:sp>
      <p:sp>
        <p:nvSpPr>
          <p:cNvPr id="54" name="Isosceles Triangle 8">
            <a:extLst>
              <a:ext uri="{FF2B5EF4-FFF2-40B4-BE49-F238E27FC236}">
                <a16:creationId xmlns:a16="http://schemas.microsoft.com/office/drawing/2014/main" id="{82FCA8AA-470A-46EF-AC08-74C610468F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テキスト プレースホルダー 6">
            <a:extLst>
              <a:ext uri="{FF2B5EF4-FFF2-40B4-BE49-F238E27FC236}">
                <a16:creationId xmlns:a16="http://schemas.microsoft.com/office/drawing/2014/main" id="{17054C35-9AAD-5747-8543-6A079C70EB19}"/>
              </a:ext>
            </a:extLst>
          </p:cNvPr>
          <p:cNvSpPr>
            <a:spLocks noGrp="1"/>
          </p:cNvSpPr>
          <p:nvPr>
            <p:ph type="body" idx="1"/>
          </p:nvPr>
        </p:nvSpPr>
        <p:spPr>
          <a:xfrm>
            <a:off x="681001" y="2160589"/>
            <a:ext cx="5211607" cy="3880773"/>
          </a:xfrm>
        </p:spPr>
        <p:txBody>
          <a:bodyPr vert="horz" lIns="91440" tIns="45720" rIns="91440" bIns="45720" rtlCol="0">
            <a:normAutofit/>
          </a:bodyPr>
          <a:lstStyle/>
          <a:p>
            <a:pPr>
              <a:buFont typeface="Wingdings 3" charset="2"/>
              <a:buChar char=""/>
            </a:pPr>
            <a:r>
              <a:rPr kumimoji="1" lang="ja-JP" altLang="en-US"/>
              <a:t>全国大会富山大会開催に向け、ぜひご協力をお願いいたします。</a:t>
            </a:r>
            <a:endParaRPr kumimoji="1" lang="en-US" altLang="ja-JP" dirty="0"/>
          </a:p>
          <a:p>
            <a:pPr>
              <a:buFont typeface="Wingdings 3" charset="2"/>
              <a:buChar char=""/>
            </a:pPr>
            <a:r>
              <a:rPr kumimoji="1" lang="ja-JP" altLang="en-US"/>
              <a:t>全国大会富山大会についてはホームページも御覧ください。</a:t>
            </a:r>
            <a:endParaRPr kumimoji="1" lang="en-US" altLang="ja-JP" dirty="0"/>
          </a:p>
          <a:p>
            <a:pPr>
              <a:buFont typeface="Wingdings 3" charset="2"/>
              <a:buChar char=""/>
            </a:pPr>
            <a:r>
              <a:rPr lang="en-US" altLang="ja-JP" dirty="0">
                <a:hlinkClick r:id="rId3"/>
              </a:rPr>
              <a:t>https://toyamataikai.jimdofree.com/</a:t>
            </a:r>
            <a:endParaRPr kumimoji="1" lang="en-US" altLang="ja-JP" dirty="0"/>
          </a:p>
        </p:txBody>
      </p:sp>
      <p:pic>
        <p:nvPicPr>
          <p:cNvPr id="2" name="図 1">
            <a:extLst>
              <a:ext uri="{FF2B5EF4-FFF2-40B4-BE49-F238E27FC236}">
                <a16:creationId xmlns:a16="http://schemas.microsoft.com/office/drawing/2014/main" id="{5D0CF768-6AB6-2E41-9F3C-1073AD32938B}"/>
              </a:ext>
            </a:extLst>
          </p:cNvPr>
          <p:cNvPicPr>
            <a:picLocks noChangeAspect="1"/>
          </p:cNvPicPr>
          <p:nvPr/>
        </p:nvPicPr>
        <p:blipFill rotWithShape="1">
          <a:blip r:embed="rId4"/>
          <a:srcRect t="9600" r="-1" b="7662"/>
          <a:stretch/>
        </p:blipFill>
        <p:spPr>
          <a:xfrm>
            <a:off x="6473536" y="1033893"/>
            <a:ext cx="3144597" cy="2601747"/>
          </a:xfrm>
          <a:prstGeom prst="rect">
            <a:avLst/>
          </a:prstGeom>
        </p:spPr>
      </p:pic>
      <p:pic>
        <p:nvPicPr>
          <p:cNvPr id="14" name="図 13" descr="テキスト が含まれている画像&#10;&#10;自動的に生成された説明">
            <a:extLst>
              <a:ext uri="{FF2B5EF4-FFF2-40B4-BE49-F238E27FC236}">
                <a16:creationId xmlns:a16="http://schemas.microsoft.com/office/drawing/2014/main" id="{1C35C141-E38A-334A-927E-6A59F60DBC4E}"/>
              </a:ext>
            </a:extLst>
          </p:cNvPr>
          <p:cNvPicPr/>
          <p:nvPr/>
        </p:nvPicPr>
        <p:blipFill rotWithShape="1">
          <a:blip r:embed="rId5"/>
          <a:srcRect t="4777" r="-6" b="3031"/>
          <a:stretch/>
        </p:blipFill>
        <p:spPr>
          <a:xfrm>
            <a:off x="4837989" y="4394724"/>
            <a:ext cx="2516021" cy="2081751"/>
          </a:xfrm>
          <a:prstGeom prst="rect">
            <a:avLst/>
          </a:prstGeom>
        </p:spPr>
      </p:pic>
    </p:spTree>
    <p:extLst>
      <p:ext uri="{BB962C8B-B14F-4D97-AF65-F5344CB8AC3E}">
        <p14:creationId xmlns:p14="http://schemas.microsoft.com/office/powerpoint/2010/main" val="402933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D8E93A-E17C-6844-901F-91289BE7FB76}"/>
              </a:ext>
            </a:extLst>
          </p:cNvPr>
          <p:cNvSpPr>
            <a:spLocks noGrp="1"/>
          </p:cNvSpPr>
          <p:nvPr>
            <p:ph type="title"/>
          </p:nvPr>
        </p:nvSpPr>
        <p:spPr/>
        <p:txBody>
          <a:bodyPr/>
          <a:lstStyle/>
          <a:p>
            <a:r>
              <a:rPr kumimoji="1" lang="ja-JP" altLang="en-US"/>
              <a:t>日本</a:t>
            </a:r>
            <a:r>
              <a:rPr kumimoji="1" lang="en-US" altLang="ja-JP" dirty="0"/>
              <a:t>PTA</a:t>
            </a:r>
            <a:r>
              <a:rPr kumimoji="1" lang="ja-JP" altLang="en-US"/>
              <a:t>全国研究大会</a:t>
            </a:r>
            <a:r>
              <a:rPr lang="ja-JP" altLang="en-US"/>
              <a:t>とは？</a:t>
            </a:r>
            <a:endParaRPr kumimoji="1" lang="ja-JP" altLang="en-US"/>
          </a:p>
        </p:txBody>
      </p:sp>
      <p:sp>
        <p:nvSpPr>
          <p:cNvPr id="3" name="コンテンツ プレースホルダー 2">
            <a:extLst>
              <a:ext uri="{FF2B5EF4-FFF2-40B4-BE49-F238E27FC236}">
                <a16:creationId xmlns:a16="http://schemas.microsoft.com/office/drawing/2014/main" id="{731A40B5-1AD7-AD4A-86BC-F04EB20EED5F}"/>
              </a:ext>
            </a:extLst>
          </p:cNvPr>
          <p:cNvSpPr>
            <a:spLocks noGrp="1"/>
          </p:cNvSpPr>
          <p:nvPr>
            <p:ph idx="1"/>
          </p:nvPr>
        </p:nvSpPr>
        <p:spPr>
          <a:xfrm>
            <a:off x="677334" y="1403346"/>
            <a:ext cx="8823854" cy="5083180"/>
          </a:xfrm>
        </p:spPr>
        <p:txBody>
          <a:bodyPr>
            <a:noAutofit/>
          </a:bodyPr>
          <a:lstStyle/>
          <a:p>
            <a:r>
              <a:rPr kumimoji="1" lang="ja-JP" altLang="en-US" sz="3000"/>
              <a:t>公益社団法人日本</a:t>
            </a:r>
            <a:r>
              <a:rPr kumimoji="1" lang="en-US" altLang="ja-JP" sz="3000" dirty="0"/>
              <a:t>PTA</a:t>
            </a:r>
            <a:r>
              <a:rPr kumimoji="1" lang="ja-JP" altLang="en-US" sz="3000"/>
              <a:t>全国協議会主催の事業</a:t>
            </a:r>
            <a:endParaRPr kumimoji="1" lang="en-US" altLang="ja-JP" sz="3000" dirty="0"/>
          </a:p>
          <a:p>
            <a:r>
              <a:rPr kumimoji="1" lang="ja-JP" altLang="en-US" sz="3000"/>
              <a:t>各都道府県持回りで実行委員会を立ち上げ実施</a:t>
            </a:r>
            <a:endParaRPr kumimoji="1" lang="en-US" altLang="ja-JP" sz="3000" dirty="0"/>
          </a:p>
          <a:p>
            <a:r>
              <a:rPr kumimoji="1" lang="ja-JP" altLang="en-US" sz="3000"/>
              <a:t>全国各地の単位</a:t>
            </a:r>
            <a:r>
              <a:rPr kumimoji="1" lang="en-US" altLang="ja-JP" sz="3000" dirty="0"/>
              <a:t>PTA</a:t>
            </a:r>
            <a:r>
              <a:rPr kumimoji="1" lang="ja-JP" altLang="en-US" sz="3000"/>
              <a:t>、</a:t>
            </a:r>
            <a:r>
              <a:rPr kumimoji="1" lang="en-US" altLang="ja-JP" sz="3000" dirty="0"/>
              <a:t>PTA</a:t>
            </a:r>
            <a:r>
              <a:rPr kumimoji="1" lang="ja-JP" altLang="en-US" sz="3000"/>
              <a:t>連合会・協議会の活動状況、成果の発表</a:t>
            </a:r>
            <a:endParaRPr kumimoji="1" lang="en-US" altLang="ja-JP" sz="3000" dirty="0"/>
          </a:p>
          <a:p>
            <a:r>
              <a:rPr kumimoji="1" lang="ja-JP" altLang="en-US" sz="3000"/>
              <a:t>大会目的：発表内容を素材として研究協議することで、新しい時代に対応できる</a:t>
            </a:r>
            <a:r>
              <a:rPr kumimoji="1" lang="en-US" altLang="ja-JP" sz="3000" dirty="0"/>
              <a:t>PTA</a:t>
            </a:r>
            <a:r>
              <a:rPr kumimoji="1" lang="ja-JP" altLang="en-US" sz="3000"/>
              <a:t>を考え、社会教育団体の一員としての責任を果たしていく</a:t>
            </a:r>
            <a:endParaRPr kumimoji="1" lang="en-US" altLang="ja-JP" sz="3000" dirty="0"/>
          </a:p>
          <a:p>
            <a:r>
              <a:rPr kumimoji="1" lang="ja-JP" altLang="en-US" sz="3000"/>
              <a:t>富山県で</a:t>
            </a:r>
            <a:r>
              <a:rPr kumimoji="1" lang="en-US" altLang="ja-JP" sz="3000" dirty="0"/>
              <a:t>68</a:t>
            </a:r>
            <a:r>
              <a:rPr kumimoji="1" lang="ja-JP" altLang="en-US" sz="3000"/>
              <a:t>回目の大会開催</a:t>
            </a:r>
            <a:endParaRPr kumimoji="1" lang="en-US" altLang="ja-JP" sz="3000" dirty="0"/>
          </a:p>
          <a:p>
            <a:r>
              <a:rPr kumimoji="1" lang="ja-JP" altLang="en-US" sz="3000"/>
              <a:t>昭和</a:t>
            </a:r>
            <a:r>
              <a:rPr kumimoji="1" lang="en-US" altLang="ja-JP" sz="3000" dirty="0"/>
              <a:t>29</a:t>
            </a:r>
            <a:r>
              <a:rPr kumimoji="1" lang="ja-JP" altLang="en-US" sz="3000"/>
              <a:t>年に第</a:t>
            </a:r>
            <a:r>
              <a:rPr kumimoji="1" lang="en-US" altLang="ja-JP" sz="3000" dirty="0"/>
              <a:t>2</a:t>
            </a:r>
            <a:r>
              <a:rPr kumimoji="1" lang="ja-JP" altLang="en-US" sz="3000"/>
              <a:t>回が富山開催</a:t>
            </a:r>
            <a:r>
              <a:rPr kumimoji="1" lang="en-US" altLang="ja-JP" sz="3000" dirty="0"/>
              <a:t>  (66</a:t>
            </a:r>
            <a:r>
              <a:rPr kumimoji="1" lang="ja-JP" altLang="en-US" sz="3000"/>
              <a:t>年ぶり</a:t>
            </a:r>
            <a:r>
              <a:rPr kumimoji="1" lang="en-US" altLang="ja-JP" sz="3000" dirty="0"/>
              <a:t>)</a:t>
            </a:r>
            <a:endParaRPr kumimoji="1" lang="ja-JP" altLang="en-US" sz="3000"/>
          </a:p>
        </p:txBody>
      </p:sp>
    </p:spTree>
    <p:extLst>
      <p:ext uri="{BB962C8B-B14F-4D97-AF65-F5344CB8AC3E}">
        <p14:creationId xmlns:p14="http://schemas.microsoft.com/office/powerpoint/2010/main" val="272403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A45F97-F05A-9747-861F-526C3F721C83}"/>
              </a:ext>
            </a:extLst>
          </p:cNvPr>
          <p:cNvSpPr>
            <a:spLocks noGrp="1"/>
          </p:cNvSpPr>
          <p:nvPr>
            <p:ph type="title"/>
          </p:nvPr>
        </p:nvSpPr>
        <p:spPr/>
        <p:txBody>
          <a:bodyPr/>
          <a:lstStyle/>
          <a:p>
            <a:r>
              <a:rPr kumimoji="1" lang="ja-JP" altLang="en-US"/>
              <a:t>大会名</a:t>
            </a:r>
          </a:p>
        </p:txBody>
      </p:sp>
      <p:sp>
        <p:nvSpPr>
          <p:cNvPr id="3" name="コンテンツ プレースホルダー 2">
            <a:extLst>
              <a:ext uri="{FF2B5EF4-FFF2-40B4-BE49-F238E27FC236}">
                <a16:creationId xmlns:a16="http://schemas.microsoft.com/office/drawing/2014/main" id="{C02C8A97-3018-B149-9830-50AA42086CE5}"/>
              </a:ext>
            </a:extLst>
          </p:cNvPr>
          <p:cNvSpPr>
            <a:spLocks noGrp="1"/>
          </p:cNvSpPr>
          <p:nvPr>
            <p:ph idx="1"/>
          </p:nvPr>
        </p:nvSpPr>
        <p:spPr>
          <a:xfrm>
            <a:off x="934508" y="2174876"/>
            <a:ext cx="9123892" cy="3880773"/>
          </a:xfrm>
        </p:spPr>
        <p:txBody>
          <a:bodyPr>
            <a:normAutofit/>
          </a:bodyPr>
          <a:lstStyle/>
          <a:p>
            <a:r>
              <a:rPr kumimoji="1" lang="ja-JP" altLang="en-US" sz="4000"/>
              <a:t>第</a:t>
            </a:r>
            <a:r>
              <a:rPr kumimoji="1" lang="en-US" altLang="ja-JP" sz="4000" dirty="0"/>
              <a:t>68</a:t>
            </a:r>
            <a:r>
              <a:rPr kumimoji="1" lang="ja-JP" altLang="en-US" sz="4000"/>
              <a:t>回日本</a:t>
            </a:r>
            <a:r>
              <a:rPr kumimoji="1" lang="en-US" altLang="ja-JP" sz="4000" dirty="0"/>
              <a:t>PTA</a:t>
            </a:r>
            <a:r>
              <a:rPr kumimoji="1" lang="ja-JP" altLang="en-US" sz="4000"/>
              <a:t>全国研究大会富山大会</a:t>
            </a:r>
            <a:br>
              <a:rPr kumimoji="1" lang="en-US" altLang="ja-JP" sz="4000" dirty="0"/>
            </a:br>
            <a:endParaRPr kumimoji="1" lang="en-US" altLang="ja-JP" sz="4000" dirty="0"/>
          </a:p>
          <a:p>
            <a:r>
              <a:rPr kumimoji="1" lang="ja-JP" altLang="en-US" sz="4000"/>
              <a:t>第</a:t>
            </a:r>
            <a:r>
              <a:rPr kumimoji="1" lang="en-US" altLang="ja-JP" sz="4000" dirty="0"/>
              <a:t>76</a:t>
            </a:r>
            <a:r>
              <a:rPr kumimoji="1" lang="ja-JP" altLang="en-US" sz="4000"/>
              <a:t>回日本</a:t>
            </a:r>
            <a:r>
              <a:rPr kumimoji="1" lang="en-US" altLang="ja-JP" sz="4000" dirty="0"/>
              <a:t>PTA</a:t>
            </a:r>
            <a:r>
              <a:rPr kumimoji="1" lang="ja-JP" altLang="en-US" sz="4000"/>
              <a:t>東海北陸ブロック研究大会富山大会</a:t>
            </a:r>
            <a:endParaRPr kumimoji="1" lang="en-US" altLang="ja-JP" sz="4000" dirty="0"/>
          </a:p>
        </p:txBody>
      </p:sp>
    </p:spTree>
    <p:extLst>
      <p:ext uri="{BB962C8B-B14F-4D97-AF65-F5344CB8AC3E}">
        <p14:creationId xmlns:p14="http://schemas.microsoft.com/office/powerpoint/2010/main" val="328941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D2F996-0238-1D48-9EC9-16C631A1E1EA}"/>
              </a:ext>
            </a:extLst>
          </p:cNvPr>
          <p:cNvSpPr>
            <a:spLocks noGrp="1"/>
          </p:cNvSpPr>
          <p:nvPr>
            <p:ph type="title"/>
          </p:nvPr>
        </p:nvSpPr>
        <p:spPr/>
        <p:txBody>
          <a:bodyPr/>
          <a:lstStyle/>
          <a:p>
            <a:r>
              <a:rPr kumimoji="1" lang="ja-JP" altLang="en-US"/>
              <a:t>大会趣旨</a:t>
            </a:r>
            <a:r>
              <a:rPr kumimoji="1" lang="en-US" altLang="ja-JP" baseline="0" dirty="0"/>
              <a:t> </a:t>
            </a:r>
            <a:endParaRPr kumimoji="1" lang="ja-JP" altLang="en-US"/>
          </a:p>
        </p:txBody>
      </p:sp>
      <p:sp>
        <p:nvSpPr>
          <p:cNvPr id="3" name="コンテンツ プレースホルダー 2">
            <a:extLst>
              <a:ext uri="{FF2B5EF4-FFF2-40B4-BE49-F238E27FC236}">
                <a16:creationId xmlns:a16="http://schemas.microsoft.com/office/drawing/2014/main" id="{6EC81F68-EE8D-C94D-B82F-CDF60CBA3EB8}"/>
              </a:ext>
            </a:extLst>
          </p:cNvPr>
          <p:cNvSpPr>
            <a:spLocks noGrp="1"/>
          </p:cNvSpPr>
          <p:nvPr>
            <p:ph idx="1"/>
          </p:nvPr>
        </p:nvSpPr>
        <p:spPr>
          <a:xfrm>
            <a:off x="677334" y="1257300"/>
            <a:ext cx="9109604" cy="4991099"/>
          </a:xfrm>
        </p:spPr>
        <p:txBody>
          <a:bodyPr>
            <a:noAutofit/>
          </a:bodyPr>
          <a:lstStyle/>
          <a:p>
            <a:pPr marL="0" indent="0">
              <a:buNone/>
            </a:pPr>
            <a:r>
              <a:rPr kumimoji="1" lang="ja-JP" altLang="en-US"/>
              <a:t>今日、少子高齢化、人口減少や人工知能（ＡＩ）の進化等、社会が大きな転換点を迎え、今まで以上のスピードで人々の生き方や働き方が大きく変化しています。</a:t>
            </a:r>
          </a:p>
          <a:p>
            <a:pPr marL="0" indent="0">
              <a:buNone/>
            </a:pPr>
            <a:r>
              <a:rPr kumimoji="1" lang="ja-JP" altLang="en-US"/>
              <a:t>　そのような中、社会が直面する様々な課題を解決して持続可能な地域社会づくりを進めるとともに、「人生１００年時代」において、自分の未来を展望し、生涯にわたって学び続け、生き生きと心豊かに生きる個人の充実した人生を実現するため社会教育の重要性が指摘されています。</a:t>
            </a:r>
          </a:p>
          <a:p>
            <a:pPr marL="0" indent="0">
              <a:buNone/>
            </a:pPr>
            <a:r>
              <a:rPr kumimoji="1" lang="ja-JP" altLang="en-US"/>
              <a:t>　そして、子どもたちが未来に向かって明るい夢や希望を持ち、たくましく生きていけるように、家庭・地域の教育力の向上を社会全体で考えていくことが期待されています。</a:t>
            </a:r>
          </a:p>
          <a:p>
            <a:pPr marL="0" indent="0">
              <a:buNone/>
            </a:pPr>
            <a:r>
              <a:rPr kumimoji="1" lang="ja-JP" altLang="en-US"/>
              <a:t>　そこで私たちは、愛する子どもたちのために、人づくり・絆づくり・地域づくりを進め、家庭・学校・地域が互いに、より強固に連携、協力し、みんなが本気で考え、一人ひとりが当事者意識をもって学び、行動していくことが大切です。</a:t>
            </a:r>
          </a:p>
          <a:p>
            <a:pPr marL="0" indent="0">
              <a:buNone/>
            </a:pPr>
            <a:r>
              <a:rPr kumimoji="1" lang="ja-JP" altLang="en-US"/>
              <a:t>　自然豊かな富山の地には、厳しい自然環境やさまざまな困難に果敢に挑み、たくましく生き抜いてきた先人たちのおもいが受け継がれています。</a:t>
            </a:r>
          </a:p>
          <a:p>
            <a:pPr marL="0" indent="0">
              <a:buNone/>
            </a:pPr>
            <a:r>
              <a:rPr kumimoji="1" lang="ja-JP" altLang="en-US"/>
              <a:t>　その富山の地で、大会スローガンにある</a:t>
            </a:r>
            <a:r>
              <a:rPr kumimoji="1" lang="en-US" altLang="ja-JP" dirty="0"/>
              <a:t>『</a:t>
            </a:r>
            <a:r>
              <a:rPr kumimoji="1" lang="ja-JP" altLang="en-US"/>
              <a:t>とやまなび</a:t>
            </a:r>
            <a:r>
              <a:rPr kumimoji="1" lang="en-US" altLang="ja-JP" dirty="0"/>
              <a:t>』</a:t>
            </a:r>
            <a:r>
              <a:rPr kumimoji="1" lang="ja-JP" altLang="en-US"/>
              <a:t>を合言葉とし、全国のＰＴＡ会員の皆さんとともに、未来へ伝えつなげるＰＴＡ活動を語り、学び合いましょう。</a:t>
            </a:r>
          </a:p>
        </p:txBody>
      </p:sp>
    </p:spTree>
    <p:extLst>
      <p:ext uri="{BB962C8B-B14F-4D97-AF65-F5344CB8AC3E}">
        <p14:creationId xmlns:p14="http://schemas.microsoft.com/office/powerpoint/2010/main" val="124373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08D224-8DFF-B944-B2AF-BBFC86E92BA9}"/>
              </a:ext>
            </a:extLst>
          </p:cNvPr>
          <p:cNvSpPr>
            <a:spLocks noGrp="1"/>
          </p:cNvSpPr>
          <p:nvPr>
            <p:ph type="title"/>
          </p:nvPr>
        </p:nvSpPr>
        <p:spPr/>
        <p:txBody>
          <a:bodyPr/>
          <a:lstStyle/>
          <a:p>
            <a:pPr algn="ctr"/>
            <a:r>
              <a:rPr kumimoji="1" lang="ja-JP" altLang="en-US"/>
              <a:t>大会スローガン</a:t>
            </a:r>
          </a:p>
        </p:txBody>
      </p:sp>
      <p:sp>
        <p:nvSpPr>
          <p:cNvPr id="3" name="コンテンツ プレースホルダー 2">
            <a:extLst>
              <a:ext uri="{FF2B5EF4-FFF2-40B4-BE49-F238E27FC236}">
                <a16:creationId xmlns:a16="http://schemas.microsoft.com/office/drawing/2014/main" id="{6E6F1967-7086-8549-A736-EB473882C353}"/>
              </a:ext>
            </a:extLst>
          </p:cNvPr>
          <p:cNvSpPr>
            <a:spLocks noGrp="1"/>
          </p:cNvSpPr>
          <p:nvPr>
            <p:ph idx="1"/>
          </p:nvPr>
        </p:nvSpPr>
        <p:spPr>
          <a:xfrm>
            <a:off x="677334" y="2651910"/>
            <a:ext cx="8596668" cy="3880773"/>
          </a:xfrm>
        </p:spPr>
        <p:txBody>
          <a:bodyPr/>
          <a:lstStyle/>
          <a:p>
            <a:pPr marL="0" indent="0" algn="ctr">
              <a:buNone/>
            </a:pPr>
            <a:r>
              <a:rPr kumimoji="1" lang="ja-JP" altLang="en-US" sz="3600"/>
              <a:t>キトキト　みんなで　とやまなび</a:t>
            </a:r>
            <a:endParaRPr kumimoji="1" lang="en-US" altLang="ja-JP" sz="3600" dirty="0"/>
          </a:p>
          <a:p>
            <a:pPr marL="0" indent="0" algn="ctr">
              <a:buNone/>
            </a:pPr>
            <a:r>
              <a:rPr kumimoji="1" lang="en-US" altLang="ja-JP" sz="2800" dirty="0"/>
              <a:t>〜</a:t>
            </a:r>
            <a:r>
              <a:rPr kumimoji="1" lang="ja-JP" altLang="en-US" sz="2800"/>
              <a:t>こころが今日も笑顔でありますように</a:t>
            </a:r>
            <a:r>
              <a:rPr kumimoji="1" lang="en-US" altLang="ja-JP" sz="2800" dirty="0"/>
              <a:t>〜</a:t>
            </a:r>
          </a:p>
        </p:txBody>
      </p:sp>
    </p:spTree>
    <p:extLst>
      <p:ext uri="{BB962C8B-B14F-4D97-AF65-F5344CB8AC3E}">
        <p14:creationId xmlns:p14="http://schemas.microsoft.com/office/powerpoint/2010/main" val="193893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083D95-00F2-3544-9E5D-C78390CF8603}"/>
              </a:ext>
            </a:extLst>
          </p:cNvPr>
          <p:cNvSpPr>
            <a:spLocks noGrp="1"/>
          </p:cNvSpPr>
          <p:nvPr>
            <p:ph type="title"/>
          </p:nvPr>
        </p:nvSpPr>
        <p:spPr/>
        <p:txBody>
          <a:bodyPr/>
          <a:lstStyle/>
          <a:p>
            <a:r>
              <a:rPr lang="ja-JP" altLang="ja-JP"/>
              <a:t>「とやまなび」</a:t>
            </a:r>
            <a:r>
              <a:rPr lang="ja-JP" altLang="en-US"/>
              <a:t>とは？</a:t>
            </a:r>
          </a:p>
        </p:txBody>
      </p:sp>
      <p:sp>
        <p:nvSpPr>
          <p:cNvPr id="3" name="コンテンツ プレースホルダー 2">
            <a:extLst>
              <a:ext uri="{FF2B5EF4-FFF2-40B4-BE49-F238E27FC236}">
                <a16:creationId xmlns:a16="http://schemas.microsoft.com/office/drawing/2014/main" id="{751F4D50-2AF4-DB4A-9838-AFFBA94EBFC5}"/>
              </a:ext>
            </a:extLst>
          </p:cNvPr>
          <p:cNvSpPr>
            <a:spLocks noGrp="1"/>
          </p:cNvSpPr>
          <p:nvPr>
            <p:ph idx="1"/>
          </p:nvPr>
        </p:nvSpPr>
        <p:spPr>
          <a:xfrm>
            <a:off x="677334" y="1557339"/>
            <a:ext cx="8596668" cy="4484024"/>
          </a:xfrm>
        </p:spPr>
        <p:txBody>
          <a:bodyPr>
            <a:noAutofit/>
          </a:bodyPr>
          <a:lstStyle/>
          <a:p>
            <a:pPr lvl="0">
              <a:buFont typeface="+mj-lt"/>
              <a:buAutoNum type="arabicPeriod"/>
            </a:pPr>
            <a:r>
              <a:rPr lang="ja-JP" altLang="ja-JP" sz="2800"/>
              <a:t>「とや学び」　</a:t>
            </a:r>
            <a:endParaRPr lang="en-US" altLang="ja-JP" sz="2800" dirty="0"/>
          </a:p>
          <a:p>
            <a:pPr marL="457200" lvl="1" indent="0">
              <a:buFont typeface="+mj-lt"/>
              <a:buNone/>
            </a:pPr>
            <a:r>
              <a:rPr lang="ja-JP" altLang="ja-JP" sz="2800"/>
              <a:t>ここ富山で様々なことを一緒に学びたい。</a:t>
            </a:r>
            <a:endParaRPr lang="en-US" altLang="ja-JP" sz="2800" dirty="0"/>
          </a:p>
          <a:p>
            <a:pPr lvl="0">
              <a:buFont typeface="+mj-lt"/>
              <a:buAutoNum type="arabicPeriod"/>
            </a:pPr>
            <a:r>
              <a:rPr lang="ja-JP" altLang="ja-JP" sz="2800"/>
              <a:t>「とやまなび</a:t>
            </a:r>
            <a:r>
              <a:rPr lang="en-US" altLang="ja-JP" sz="2800" dirty="0"/>
              <a:t>( T</a:t>
            </a:r>
            <a:r>
              <a:rPr lang="ja-JP" altLang="ja-JP" sz="2800"/>
              <a:t>・</a:t>
            </a:r>
            <a:r>
              <a:rPr lang="en-US" altLang="ja-JP" sz="2800" dirty="0"/>
              <a:t>OYAMANABI</a:t>
            </a:r>
            <a:r>
              <a:rPr lang="ja-JP" altLang="ja-JP" sz="2800"/>
              <a:t>⇒親学び</a:t>
            </a:r>
            <a:r>
              <a:rPr lang="en-US" altLang="ja-JP" sz="2800" dirty="0"/>
              <a:t>)</a:t>
            </a:r>
            <a:r>
              <a:rPr lang="ja-JP" altLang="ja-JP" sz="2800"/>
              <a:t>」</a:t>
            </a:r>
            <a:endParaRPr lang="en-US" altLang="ja-JP" sz="2800" dirty="0"/>
          </a:p>
          <a:p>
            <a:pPr marL="457200" lvl="1" indent="0">
              <a:buFont typeface="+mj-lt"/>
              <a:buNone/>
            </a:pPr>
            <a:r>
              <a:rPr lang="ja-JP" altLang="ja-JP" sz="2800"/>
              <a:t>人と人とのつながりの大切さを実感したり、子育ての知恵を多様な学びのある富山生まれの「親学び</a:t>
            </a:r>
            <a:r>
              <a:rPr lang="en-US" altLang="ja-JP" sz="2800" dirty="0"/>
              <a:t> </a:t>
            </a:r>
            <a:r>
              <a:rPr lang="ja-JP" altLang="ja-JP" sz="2800"/>
              <a:t>プログラム」を県内外のみんなに紹介したい！</a:t>
            </a:r>
            <a:endParaRPr lang="en-US" altLang="ja-JP" sz="2800" dirty="0"/>
          </a:p>
          <a:p>
            <a:pPr lvl="0">
              <a:buFont typeface="+mj-lt"/>
              <a:buAutoNum type="arabicPeriod"/>
            </a:pPr>
            <a:r>
              <a:rPr lang="ja-JP" altLang="ja-JP" sz="2800"/>
              <a:t>「とやま </a:t>
            </a:r>
            <a:r>
              <a:rPr lang="en-US" altLang="ja-JP" sz="2800" dirty="0" err="1"/>
              <a:t>navi</a:t>
            </a:r>
            <a:r>
              <a:rPr lang="ja-JP" altLang="ja-JP" sz="2800"/>
              <a:t>」（ナビ（</a:t>
            </a:r>
            <a:r>
              <a:rPr lang="en-US" altLang="ja-JP" sz="2800" dirty="0"/>
              <a:t>navigation</a:t>
            </a:r>
            <a:r>
              <a:rPr lang="ja-JP" altLang="ja-JP" sz="2800"/>
              <a:t>）」</a:t>
            </a:r>
            <a:endParaRPr lang="en-US" altLang="ja-JP" sz="2800" dirty="0"/>
          </a:p>
          <a:p>
            <a:pPr marL="457200" lvl="1" indent="0">
              <a:buFont typeface="+mj-lt"/>
              <a:buNone/>
            </a:pPr>
            <a:r>
              <a:rPr lang="ja-JP" altLang="ja-JP" sz="2800"/>
              <a:t>ここ富山から、今、そして、これからの</a:t>
            </a:r>
            <a:r>
              <a:rPr lang="en-US" altLang="ja-JP" sz="2800" dirty="0"/>
              <a:t>PTA</a:t>
            </a:r>
            <a:r>
              <a:rPr lang="ja-JP" altLang="ja-JP" sz="2800"/>
              <a:t>のあり方、意味や意義を道案内（</a:t>
            </a:r>
            <a:r>
              <a:rPr lang="en-US" altLang="ja-JP" sz="2800" dirty="0"/>
              <a:t>navigation</a:t>
            </a:r>
            <a:r>
              <a:rPr lang="ja-JP" altLang="ja-JP" sz="2800"/>
              <a:t>）したい。</a:t>
            </a:r>
          </a:p>
        </p:txBody>
      </p:sp>
    </p:spTree>
    <p:extLst>
      <p:ext uri="{BB962C8B-B14F-4D97-AF65-F5344CB8AC3E}">
        <p14:creationId xmlns:p14="http://schemas.microsoft.com/office/powerpoint/2010/main" val="4873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AE8AD8-AE46-8044-B225-9D2B0A554510}"/>
              </a:ext>
            </a:extLst>
          </p:cNvPr>
          <p:cNvSpPr>
            <a:spLocks noGrp="1"/>
          </p:cNvSpPr>
          <p:nvPr>
            <p:ph type="title"/>
          </p:nvPr>
        </p:nvSpPr>
        <p:spPr/>
        <p:txBody>
          <a:bodyPr/>
          <a:lstStyle/>
          <a:p>
            <a:r>
              <a:rPr kumimoji="1" lang="ja-JP" altLang="en-US"/>
              <a:t>メインテーマ</a:t>
            </a:r>
          </a:p>
        </p:txBody>
      </p:sp>
      <p:sp>
        <p:nvSpPr>
          <p:cNvPr id="3" name="コンテンツ プレースホルダー 2">
            <a:extLst>
              <a:ext uri="{FF2B5EF4-FFF2-40B4-BE49-F238E27FC236}">
                <a16:creationId xmlns:a16="http://schemas.microsoft.com/office/drawing/2014/main" id="{BDAA2FF9-2580-234D-8E96-243B1A670B73}"/>
              </a:ext>
            </a:extLst>
          </p:cNvPr>
          <p:cNvSpPr>
            <a:spLocks noGrp="1"/>
          </p:cNvSpPr>
          <p:nvPr>
            <p:ph idx="1"/>
          </p:nvPr>
        </p:nvSpPr>
        <p:spPr>
          <a:xfrm>
            <a:off x="677333" y="2160589"/>
            <a:ext cx="8966729" cy="3880773"/>
          </a:xfrm>
        </p:spPr>
        <p:txBody>
          <a:bodyPr>
            <a:normAutofit/>
          </a:bodyPr>
          <a:lstStyle/>
          <a:p>
            <a:r>
              <a:rPr kumimoji="1" lang="ja-JP" altLang="en-US" sz="3200"/>
              <a:t>大切な命を尊び、強くたくましく生きる力を育む</a:t>
            </a:r>
            <a:r>
              <a:rPr kumimoji="1" lang="en-US" altLang="ja-JP" sz="3200" dirty="0"/>
              <a:t>PTA</a:t>
            </a:r>
            <a:r>
              <a:rPr kumimoji="1" lang="ja-JP" altLang="en-US" sz="3200"/>
              <a:t>活動</a:t>
            </a:r>
            <a:endParaRPr kumimoji="1" lang="en-US" altLang="ja-JP" sz="3200" dirty="0"/>
          </a:p>
          <a:p>
            <a:r>
              <a:rPr kumimoji="1" lang="ja-JP" altLang="en-US" sz="3200"/>
              <a:t>家庭・学校・地域と共に創る</a:t>
            </a:r>
            <a:r>
              <a:rPr kumimoji="1" lang="en-US" altLang="ja-JP" sz="3200" dirty="0"/>
              <a:t>PTA</a:t>
            </a:r>
            <a:r>
              <a:rPr kumimoji="1" lang="ja-JP" altLang="en-US" sz="3200"/>
              <a:t>活動</a:t>
            </a:r>
            <a:endParaRPr kumimoji="1" lang="en-US" altLang="ja-JP" sz="3200" dirty="0"/>
          </a:p>
          <a:p>
            <a:r>
              <a:rPr kumimoji="1" lang="ja-JP" altLang="en-US" sz="3200"/>
              <a:t>郷土を愛し、郷土に誇りを持つ</a:t>
            </a:r>
            <a:r>
              <a:rPr kumimoji="1" lang="en-US" altLang="ja-JP" sz="3200" dirty="0"/>
              <a:t>PTA</a:t>
            </a:r>
            <a:r>
              <a:rPr kumimoji="1" lang="ja-JP" altLang="en-US" sz="3200"/>
              <a:t>活動</a:t>
            </a:r>
            <a:endParaRPr kumimoji="1" lang="en-US" altLang="ja-JP" sz="3200" dirty="0"/>
          </a:p>
          <a:p>
            <a:r>
              <a:rPr kumimoji="1" lang="ja-JP" altLang="en-US" sz="3200"/>
              <a:t>未来を見据え、次世代に伝えつなげる</a:t>
            </a:r>
            <a:r>
              <a:rPr kumimoji="1" lang="en-US" altLang="ja-JP" sz="3200" dirty="0"/>
              <a:t>PTA</a:t>
            </a:r>
            <a:r>
              <a:rPr kumimoji="1" lang="ja-JP" altLang="en-US" sz="3200"/>
              <a:t>活動</a:t>
            </a:r>
            <a:endParaRPr kumimoji="1" lang="en-US" altLang="ja-JP" sz="3200" dirty="0"/>
          </a:p>
        </p:txBody>
      </p:sp>
    </p:spTree>
    <p:extLst>
      <p:ext uri="{BB962C8B-B14F-4D97-AF65-F5344CB8AC3E}">
        <p14:creationId xmlns:p14="http://schemas.microsoft.com/office/powerpoint/2010/main" val="95933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1AAAA1-D95E-E047-B615-2794A9E0F2A3}"/>
              </a:ext>
            </a:extLst>
          </p:cNvPr>
          <p:cNvSpPr>
            <a:spLocks noGrp="1"/>
          </p:cNvSpPr>
          <p:nvPr>
            <p:ph type="title"/>
          </p:nvPr>
        </p:nvSpPr>
        <p:spPr/>
        <p:txBody>
          <a:bodyPr/>
          <a:lstStyle/>
          <a:p>
            <a:r>
              <a:rPr kumimoji="1" lang="ja-JP" altLang="en-US"/>
              <a:t>大会日程</a:t>
            </a:r>
            <a:r>
              <a:rPr kumimoji="1" lang="en-US" altLang="ja-JP" dirty="0"/>
              <a:t> – </a:t>
            </a:r>
            <a:r>
              <a:rPr kumimoji="1" lang="ja-JP" altLang="en-US"/>
              <a:t>その</a:t>
            </a:r>
            <a:r>
              <a:rPr kumimoji="1" lang="en-US" altLang="ja-JP" dirty="0"/>
              <a:t>1</a:t>
            </a:r>
            <a:endParaRPr kumimoji="1" lang="ja-JP" altLang="en-US"/>
          </a:p>
        </p:txBody>
      </p:sp>
      <p:sp>
        <p:nvSpPr>
          <p:cNvPr id="3" name="コンテンツ プレースホルダー 2">
            <a:extLst>
              <a:ext uri="{FF2B5EF4-FFF2-40B4-BE49-F238E27FC236}">
                <a16:creationId xmlns:a16="http://schemas.microsoft.com/office/drawing/2014/main" id="{AFF100AF-1EB9-8847-AA67-62A382B7C437}"/>
              </a:ext>
            </a:extLst>
          </p:cNvPr>
          <p:cNvSpPr>
            <a:spLocks noGrp="1"/>
          </p:cNvSpPr>
          <p:nvPr>
            <p:ph idx="1"/>
          </p:nvPr>
        </p:nvSpPr>
        <p:spPr/>
        <p:txBody>
          <a:bodyPr>
            <a:normAutofit/>
          </a:bodyPr>
          <a:lstStyle/>
          <a:p>
            <a:r>
              <a:rPr kumimoji="1" lang="en-US" altLang="ja-JP" sz="3600" dirty="0"/>
              <a:t>8</a:t>
            </a:r>
            <a:r>
              <a:rPr kumimoji="1" lang="ja-JP" altLang="en-US" sz="3600"/>
              <a:t>月</a:t>
            </a:r>
            <a:r>
              <a:rPr kumimoji="1" lang="en-US" altLang="ja-JP" sz="3600" dirty="0"/>
              <a:t>28</a:t>
            </a:r>
            <a:r>
              <a:rPr kumimoji="1" lang="ja-JP" altLang="en-US" sz="3600"/>
              <a:t>日</a:t>
            </a:r>
            <a:r>
              <a:rPr kumimoji="1" lang="en-US" altLang="ja-JP" sz="3600" dirty="0"/>
              <a:t> (</a:t>
            </a:r>
            <a:r>
              <a:rPr kumimoji="1" lang="ja-JP" altLang="en-US" sz="3600"/>
              <a:t>金</a:t>
            </a:r>
            <a:r>
              <a:rPr kumimoji="1" lang="en-US" altLang="ja-JP" sz="3600" dirty="0"/>
              <a:t>) </a:t>
            </a:r>
            <a:r>
              <a:rPr kumimoji="1" lang="en-US" altLang="ja-JP" sz="3600" baseline="0" dirty="0"/>
              <a:t> 【</a:t>
            </a:r>
            <a:r>
              <a:rPr kumimoji="1" lang="ja-JP" altLang="en-US" sz="3600" baseline="0"/>
              <a:t>分科会</a:t>
            </a:r>
            <a:r>
              <a:rPr kumimoji="1" lang="en-US" altLang="ja-JP" sz="3600" baseline="0" dirty="0"/>
              <a:t>】</a:t>
            </a:r>
            <a:r>
              <a:rPr kumimoji="1" lang="ja-JP" altLang="en-US" sz="3600" baseline="0"/>
              <a:t>　県内</a:t>
            </a:r>
            <a:r>
              <a:rPr kumimoji="1" lang="en-US" altLang="ja-JP" sz="3600" baseline="0" dirty="0"/>
              <a:t>10</a:t>
            </a:r>
            <a:r>
              <a:rPr kumimoji="1" lang="ja-JP" altLang="en-US" sz="3600" baseline="0"/>
              <a:t>会場</a:t>
            </a:r>
            <a:endParaRPr kumimoji="1" lang="en-US" altLang="ja-JP" sz="3600" baseline="0" dirty="0"/>
          </a:p>
          <a:p>
            <a:endParaRPr kumimoji="1" lang="ja-JP" altLang="en-US" sz="1800" baseline="0"/>
          </a:p>
          <a:p>
            <a:pPr marL="457200" lvl="1" indent="0">
              <a:buNone/>
            </a:pPr>
            <a:r>
              <a:rPr kumimoji="1" lang="en-US" altLang="ja-JP" sz="1800" baseline="0" dirty="0"/>
              <a:t>12:00   12:45       13:00    13:25        14:40         15:35                 16:45  17:00</a:t>
            </a:r>
          </a:p>
          <a:p>
            <a:pPr marL="457200" lvl="1" indent="0">
              <a:buNone/>
            </a:pPr>
            <a:r>
              <a:rPr kumimoji="1" lang="en-US" altLang="ja-JP" sz="1800" baseline="0" dirty="0"/>
              <a:t>  | </a:t>
            </a:r>
            <a:r>
              <a:rPr kumimoji="1" lang="ja-JP" altLang="en-US" sz="1800" baseline="0"/>
              <a:t>受付</a:t>
            </a:r>
            <a:r>
              <a:rPr kumimoji="1" lang="en-US" altLang="ja-JP" sz="1800" baseline="0" dirty="0"/>
              <a:t> | </a:t>
            </a:r>
            <a:r>
              <a:rPr kumimoji="1" lang="ja-JP" altLang="en-US" sz="1800" baseline="0"/>
              <a:t>ｱﾄﾗｸｼｮﾝ</a:t>
            </a:r>
            <a:r>
              <a:rPr kumimoji="1" lang="en-US" altLang="ja-JP" sz="1800" baseline="0" dirty="0"/>
              <a:t> | </a:t>
            </a:r>
            <a:r>
              <a:rPr kumimoji="1" lang="ja-JP" altLang="en-US" sz="1800" baseline="0"/>
              <a:t>開会式</a:t>
            </a:r>
            <a:r>
              <a:rPr kumimoji="1" lang="en-US" altLang="ja-JP" sz="1800" baseline="0" dirty="0"/>
              <a:t> | </a:t>
            </a:r>
            <a:r>
              <a:rPr kumimoji="1" lang="ja-JP" altLang="en-US" sz="1800" baseline="0"/>
              <a:t>基調講演</a:t>
            </a:r>
            <a:r>
              <a:rPr kumimoji="1" lang="en-US" altLang="ja-JP" sz="1800" baseline="0" dirty="0"/>
              <a:t> | </a:t>
            </a:r>
            <a:r>
              <a:rPr kumimoji="1" lang="ja-JP" altLang="en-US" sz="1800" baseline="0"/>
              <a:t>実践発表</a:t>
            </a:r>
            <a:r>
              <a:rPr kumimoji="1" lang="en-US" altLang="ja-JP" sz="1800" baseline="0" dirty="0"/>
              <a:t> | </a:t>
            </a:r>
            <a:r>
              <a:rPr kumimoji="1" lang="ja-JP" altLang="en-US" sz="1800" baseline="0"/>
              <a:t>ﾊﾟﾈﾙﾃﾞｨｽｶｯｼｮﾝ</a:t>
            </a:r>
            <a:r>
              <a:rPr kumimoji="1" lang="en-US" altLang="ja-JP" sz="1800" baseline="0" dirty="0"/>
              <a:t> |</a:t>
            </a:r>
            <a:r>
              <a:rPr kumimoji="1" lang="ja-JP" altLang="en-US" sz="1800" baseline="0"/>
              <a:t>閉会式</a:t>
            </a:r>
            <a:r>
              <a:rPr kumimoji="1" lang="en-US" altLang="ja-JP" sz="1800" baseline="0" dirty="0"/>
              <a:t> |</a:t>
            </a:r>
          </a:p>
        </p:txBody>
      </p:sp>
    </p:spTree>
    <p:extLst>
      <p:ext uri="{BB962C8B-B14F-4D97-AF65-F5344CB8AC3E}">
        <p14:creationId xmlns:p14="http://schemas.microsoft.com/office/powerpoint/2010/main" val="2639524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98409-A0DC-BF42-9024-29FD14600A1F}"/>
              </a:ext>
            </a:extLst>
          </p:cNvPr>
          <p:cNvSpPr>
            <a:spLocks noGrp="1"/>
          </p:cNvSpPr>
          <p:nvPr>
            <p:ph type="title"/>
          </p:nvPr>
        </p:nvSpPr>
        <p:spPr/>
        <p:txBody>
          <a:bodyPr/>
          <a:lstStyle/>
          <a:p>
            <a:r>
              <a:rPr kumimoji="1" lang="ja-JP" altLang="en-US"/>
              <a:t>大会日程</a:t>
            </a:r>
            <a:r>
              <a:rPr kumimoji="1" lang="en-US" altLang="ja-JP" dirty="0"/>
              <a:t> – </a:t>
            </a:r>
            <a:r>
              <a:rPr kumimoji="1" lang="ja-JP" altLang="en-US"/>
              <a:t>その</a:t>
            </a:r>
            <a:r>
              <a:rPr kumimoji="1" lang="en-US" altLang="ja-JP" dirty="0"/>
              <a:t>2</a:t>
            </a:r>
            <a:endParaRPr kumimoji="1" lang="ja-JP" altLang="en-US"/>
          </a:p>
        </p:txBody>
      </p:sp>
      <p:sp>
        <p:nvSpPr>
          <p:cNvPr id="3" name="コンテンツ プレースホルダー 2">
            <a:extLst>
              <a:ext uri="{FF2B5EF4-FFF2-40B4-BE49-F238E27FC236}">
                <a16:creationId xmlns:a16="http://schemas.microsoft.com/office/drawing/2014/main" id="{A02872BE-44F4-FC44-BEBC-B5E22AC396F0}"/>
              </a:ext>
            </a:extLst>
          </p:cNvPr>
          <p:cNvSpPr>
            <a:spLocks noGrp="1"/>
          </p:cNvSpPr>
          <p:nvPr>
            <p:ph idx="1"/>
          </p:nvPr>
        </p:nvSpPr>
        <p:spPr>
          <a:xfrm>
            <a:off x="677333" y="1603376"/>
            <a:ext cx="9338205" cy="3880773"/>
          </a:xfrm>
        </p:spPr>
        <p:txBody>
          <a:bodyPr>
            <a:normAutofit fontScale="77500" lnSpcReduction="20000"/>
          </a:bodyPr>
          <a:lstStyle/>
          <a:p>
            <a:r>
              <a:rPr kumimoji="1" lang="en-US" altLang="ja-JP" sz="3600" dirty="0"/>
              <a:t>8</a:t>
            </a:r>
            <a:r>
              <a:rPr kumimoji="1" lang="ja-JP" altLang="en-US" sz="3600"/>
              <a:t>月</a:t>
            </a:r>
            <a:r>
              <a:rPr kumimoji="1" lang="en-US" altLang="ja-JP" sz="3600" dirty="0"/>
              <a:t>29</a:t>
            </a:r>
            <a:r>
              <a:rPr kumimoji="1" lang="ja-JP" altLang="en-US" sz="3600"/>
              <a:t>日</a:t>
            </a:r>
            <a:r>
              <a:rPr kumimoji="1" lang="en-US" altLang="ja-JP" sz="3600" baseline="0" dirty="0"/>
              <a:t> (</a:t>
            </a:r>
            <a:r>
              <a:rPr kumimoji="1" lang="ja-JP" altLang="en-US" sz="3600" baseline="0"/>
              <a:t>土</a:t>
            </a:r>
            <a:r>
              <a:rPr kumimoji="1" lang="en-US" altLang="ja-JP" sz="3600" baseline="0" dirty="0"/>
              <a:t>)  【</a:t>
            </a:r>
            <a:r>
              <a:rPr kumimoji="1" lang="ja-JP" altLang="en-US" sz="3600" baseline="0"/>
              <a:t>全体会</a:t>
            </a:r>
            <a:r>
              <a:rPr kumimoji="1" lang="en-US" altLang="ja-JP" sz="3600" baseline="0" dirty="0"/>
              <a:t>】</a:t>
            </a:r>
          </a:p>
          <a:p>
            <a:pPr lvl="1">
              <a:tabLst>
                <a:tab pos="2566988" algn="l"/>
              </a:tabLst>
            </a:pPr>
            <a:r>
              <a:rPr kumimoji="1" lang="ja-JP" altLang="en-US" sz="2800"/>
              <a:t>メイン会場：富山市総合体育館　</a:t>
            </a:r>
            <a:br>
              <a:rPr lang="en-US" altLang="ja-JP" sz="2800" dirty="0"/>
            </a:br>
            <a:r>
              <a:rPr lang="en-US" altLang="ja-JP" sz="2800" dirty="0"/>
              <a:t>	</a:t>
            </a:r>
            <a:r>
              <a:rPr kumimoji="1" lang="ja-JP" altLang="en-US" sz="2800"/>
              <a:t>第</a:t>
            </a:r>
            <a:r>
              <a:rPr kumimoji="1" lang="en-US" altLang="ja-JP" sz="2800" dirty="0"/>
              <a:t>1</a:t>
            </a:r>
            <a:r>
              <a:rPr kumimoji="1" lang="ja-JP" altLang="en-US" sz="2800"/>
              <a:t>アリーナ・第</a:t>
            </a:r>
            <a:r>
              <a:rPr kumimoji="1" lang="en-US" altLang="ja-JP" sz="2800" dirty="0"/>
              <a:t>2</a:t>
            </a:r>
            <a:r>
              <a:rPr kumimoji="1" lang="ja-JP" altLang="en-US" sz="2800"/>
              <a:t>アリーナ</a:t>
            </a:r>
            <a:endParaRPr kumimoji="1" lang="en-US" altLang="ja-JP" sz="2800" dirty="0"/>
          </a:p>
          <a:p>
            <a:pPr lvl="2"/>
            <a:r>
              <a:rPr kumimoji="1" lang="ja-JP" altLang="en-US" sz="2800"/>
              <a:t>富山市湊入船町</a:t>
            </a:r>
            <a:r>
              <a:rPr kumimoji="1" lang="en-US" altLang="ja-JP" sz="2800" dirty="0"/>
              <a:t>12-1</a:t>
            </a:r>
          </a:p>
          <a:p>
            <a:pPr lvl="1">
              <a:tabLst>
                <a:tab pos="3152775" algn="l"/>
              </a:tabLst>
            </a:pPr>
            <a:r>
              <a:rPr kumimoji="1" lang="ja-JP" altLang="en-US" sz="2800"/>
              <a:t>サテライト会場：富山市芸術文化ホール</a:t>
            </a:r>
            <a:r>
              <a:rPr kumimoji="1" lang="en-US" altLang="ja-JP" sz="2800" dirty="0"/>
              <a:t> </a:t>
            </a:r>
            <a:br>
              <a:rPr kumimoji="1" lang="en-US" altLang="ja-JP" sz="2800" dirty="0"/>
            </a:br>
            <a:r>
              <a:rPr kumimoji="1" lang="en-US" altLang="ja-JP" sz="2800" dirty="0"/>
              <a:t>	(</a:t>
            </a:r>
            <a:r>
              <a:rPr kumimoji="1" lang="ja-JP" altLang="en-US" sz="2800"/>
              <a:t>オーバードホール</a:t>
            </a:r>
            <a:r>
              <a:rPr kumimoji="1" lang="en-US" altLang="ja-JP" sz="2800" dirty="0"/>
              <a:t>)</a:t>
            </a:r>
          </a:p>
          <a:p>
            <a:pPr lvl="2"/>
            <a:r>
              <a:rPr kumimoji="1" lang="ja-JP" altLang="en-US" sz="2800"/>
              <a:t>富山市牛島町</a:t>
            </a:r>
            <a:r>
              <a:rPr kumimoji="1" lang="en-US" altLang="ja-JP" sz="2800" dirty="0"/>
              <a:t>9-28</a:t>
            </a:r>
          </a:p>
          <a:p>
            <a:pPr lvl="2"/>
            <a:endParaRPr kumimoji="1" lang="en-US" altLang="ja-JP" dirty="0"/>
          </a:p>
          <a:p>
            <a:pPr marL="457200" lvl="1" indent="0">
              <a:buNone/>
            </a:pPr>
            <a:r>
              <a:rPr kumimoji="1" lang="en-US" altLang="ja-JP" sz="2300" dirty="0"/>
              <a:t>8:00  9:00</a:t>
            </a:r>
            <a:r>
              <a:rPr kumimoji="1" lang="en-US" altLang="ja-JP" sz="2300" baseline="0" dirty="0"/>
              <a:t> </a:t>
            </a:r>
            <a:r>
              <a:rPr kumimoji="1" lang="ja-JP" altLang="en-US" sz="2300" baseline="0"/>
              <a:t>　</a:t>
            </a:r>
            <a:r>
              <a:rPr kumimoji="1" lang="en-US" altLang="ja-JP" sz="2300" baseline="0" dirty="0"/>
              <a:t>   9:30      10:30         12:00       12:20   12:40                          13:00</a:t>
            </a:r>
          </a:p>
          <a:p>
            <a:pPr marL="457200" lvl="1" indent="0">
              <a:buNone/>
            </a:pPr>
            <a:r>
              <a:rPr kumimoji="1" lang="en-US" altLang="ja-JP" sz="2300" baseline="0" dirty="0"/>
              <a:t>  | </a:t>
            </a:r>
            <a:r>
              <a:rPr kumimoji="1" lang="ja-JP" altLang="en-US" sz="2300" baseline="0"/>
              <a:t>受付</a:t>
            </a:r>
            <a:r>
              <a:rPr kumimoji="1" lang="en-US" altLang="ja-JP" sz="2300" baseline="0" dirty="0"/>
              <a:t> | </a:t>
            </a:r>
            <a:r>
              <a:rPr kumimoji="1" lang="ja-JP" altLang="en-US" sz="2300" baseline="0"/>
              <a:t>ｱﾄﾗｸｼｮﾝ</a:t>
            </a:r>
            <a:r>
              <a:rPr kumimoji="1" lang="en-US" altLang="ja-JP" sz="2300" baseline="0" dirty="0"/>
              <a:t> | </a:t>
            </a:r>
            <a:r>
              <a:rPr kumimoji="1" lang="ja-JP" altLang="en-US" sz="2300" baseline="0"/>
              <a:t>開会式</a:t>
            </a:r>
            <a:r>
              <a:rPr kumimoji="1" lang="en-US" altLang="ja-JP" sz="2300" baseline="0" dirty="0"/>
              <a:t> | </a:t>
            </a:r>
            <a:r>
              <a:rPr kumimoji="1" lang="ja-JP" altLang="en-US" sz="2300" baseline="0"/>
              <a:t>記念講演</a:t>
            </a:r>
            <a:r>
              <a:rPr kumimoji="1" lang="en-US" altLang="ja-JP" sz="2300" baseline="0" dirty="0"/>
              <a:t> | </a:t>
            </a:r>
            <a:r>
              <a:rPr kumimoji="1" lang="ja-JP" altLang="en-US" sz="2300" baseline="0"/>
              <a:t>閉会式</a:t>
            </a:r>
            <a:r>
              <a:rPr kumimoji="1" lang="en-US" altLang="ja-JP" sz="2300" baseline="0" dirty="0"/>
              <a:t> | </a:t>
            </a:r>
            <a:r>
              <a:rPr kumimoji="1" lang="ja-JP" altLang="en-US" sz="2300" baseline="0"/>
              <a:t>休憩</a:t>
            </a:r>
            <a:r>
              <a:rPr kumimoji="1" lang="en-US" altLang="ja-JP" sz="2300" baseline="0" dirty="0"/>
              <a:t> | </a:t>
            </a:r>
            <a:r>
              <a:rPr kumimoji="1" lang="ja-JP" altLang="en-US" sz="2300" baseline="0"/>
              <a:t>東海北陸</a:t>
            </a:r>
            <a:r>
              <a:rPr kumimoji="1" lang="ja-JP" altLang="en-US" sz="2300" b="0" baseline="0"/>
              <a:t>ﾌﾞﾛｯｸ</a:t>
            </a:r>
            <a:r>
              <a:rPr kumimoji="1" lang="ja-JP" altLang="en-US" sz="2300" baseline="0"/>
              <a:t>大会</a:t>
            </a:r>
            <a:r>
              <a:rPr kumimoji="1" lang="en-US" altLang="ja-JP" sz="2300" baseline="0" dirty="0"/>
              <a:t> |</a:t>
            </a:r>
          </a:p>
        </p:txBody>
      </p:sp>
    </p:spTree>
    <p:extLst>
      <p:ext uri="{BB962C8B-B14F-4D97-AF65-F5344CB8AC3E}">
        <p14:creationId xmlns:p14="http://schemas.microsoft.com/office/powerpoint/2010/main" val="127599004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TotalTime>
  <Words>739</Words>
  <Application>Microsoft Macintosh PowerPoint</Application>
  <PresentationFormat>ワイド画面</PresentationFormat>
  <Paragraphs>179</Paragraphs>
  <Slides>17</Slides>
  <Notes>17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Ｐ明朝</vt:lpstr>
      <vt:lpstr>游ゴシック</vt:lpstr>
      <vt:lpstr>Arial</vt:lpstr>
      <vt:lpstr>Century</vt:lpstr>
      <vt:lpstr>Helvetica</vt:lpstr>
      <vt:lpstr>Trebuchet MS</vt:lpstr>
      <vt:lpstr>Wingdings 3</vt:lpstr>
      <vt:lpstr>ファセット</vt:lpstr>
      <vt:lpstr>第68回 日本PTA全国研究大会 富山大会</vt:lpstr>
      <vt:lpstr>日本PTA全国研究大会とは？</vt:lpstr>
      <vt:lpstr>大会名</vt:lpstr>
      <vt:lpstr>大会趣旨 </vt:lpstr>
      <vt:lpstr>大会スローガン</vt:lpstr>
      <vt:lpstr>「とやまなび」とは？</vt:lpstr>
      <vt:lpstr>メインテーマ</vt:lpstr>
      <vt:lpstr>大会日程 – その1</vt:lpstr>
      <vt:lpstr>大会日程 – その2</vt:lpstr>
      <vt:lpstr>主催および後援</vt:lpstr>
      <vt:lpstr>会場別内容・領域 – その1</vt:lpstr>
      <vt:lpstr>会場別内容・領域 – その2 </vt:lpstr>
      <vt:lpstr>会場別内容・領域 – その3 </vt:lpstr>
      <vt:lpstr>参加人員</vt:lpstr>
      <vt:lpstr>大会参加費</vt:lpstr>
      <vt:lpstr>参加者募集について</vt:lpstr>
      <vt:lpstr>ご清聴 ありがとう 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第68回 日本PTA全国研究大会 富山大会</dc:title>
  <dc:creator>Microsoft Office ユーザー</dc:creator>
  <cp:lastModifiedBy>Microsoft Office ユーザー</cp:lastModifiedBy>
  <cp:revision>2</cp:revision>
  <dcterms:created xsi:type="dcterms:W3CDTF">2019-11-10T22:01:50Z</dcterms:created>
  <dcterms:modified xsi:type="dcterms:W3CDTF">2019-11-11T23:06:16Z</dcterms:modified>
</cp:coreProperties>
</file>